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309" r:id="rId3"/>
    <p:sldId id="340" r:id="rId4"/>
    <p:sldId id="341" r:id="rId5"/>
    <p:sldId id="344" r:id="rId6"/>
    <p:sldId id="342" r:id="rId7"/>
    <p:sldId id="343" r:id="rId8"/>
    <p:sldId id="310" r:id="rId9"/>
    <p:sldId id="312" r:id="rId10"/>
    <p:sldId id="313" r:id="rId11"/>
    <p:sldId id="314" r:id="rId12"/>
    <p:sldId id="321" r:id="rId13"/>
    <p:sldId id="323" r:id="rId14"/>
    <p:sldId id="324" r:id="rId15"/>
    <p:sldId id="315" r:id="rId16"/>
    <p:sldId id="325" r:id="rId17"/>
    <p:sldId id="326" r:id="rId18"/>
    <p:sldId id="327" r:id="rId19"/>
    <p:sldId id="316" r:id="rId20"/>
    <p:sldId id="328" r:id="rId21"/>
    <p:sldId id="317" r:id="rId22"/>
    <p:sldId id="329" r:id="rId23"/>
    <p:sldId id="330" r:id="rId24"/>
    <p:sldId id="331" r:id="rId25"/>
    <p:sldId id="332" r:id="rId26"/>
    <p:sldId id="318" r:id="rId27"/>
    <p:sldId id="333" r:id="rId28"/>
    <p:sldId id="334" r:id="rId29"/>
    <p:sldId id="335" r:id="rId30"/>
    <p:sldId id="319" r:id="rId31"/>
    <p:sldId id="336" r:id="rId32"/>
    <p:sldId id="337" r:id="rId33"/>
    <p:sldId id="338" r:id="rId34"/>
    <p:sldId id="320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2" r:id="rId44"/>
    <p:sldId id="363" r:id="rId45"/>
    <p:sldId id="361" r:id="rId46"/>
    <p:sldId id="339" r:id="rId47"/>
    <p:sldId id="346" r:id="rId48"/>
    <p:sldId id="347" r:id="rId49"/>
    <p:sldId id="348" r:id="rId50"/>
    <p:sldId id="349" r:id="rId51"/>
    <p:sldId id="350" r:id="rId52"/>
    <p:sldId id="352" r:id="rId53"/>
    <p:sldId id="351" r:id="rId54"/>
    <p:sldId id="260" r:id="rId55"/>
    <p:sldId id="26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2"/>
    <p:restoredTop sz="94699"/>
  </p:normalViewPr>
  <p:slideViewPr>
    <p:cSldViewPr snapToGrid="0" snapToObjects="1">
      <p:cViewPr varScale="1">
        <p:scale>
          <a:sx n="96" d="100"/>
          <a:sy n="96" d="100"/>
        </p:scale>
        <p:origin x="11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4159E-4837-4D4C-BDC2-03D1392E200E}" type="datetimeFigureOut">
              <a:rPr lang="en-US" smtClean="0"/>
              <a:t>07/31/2022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3B86-7B91-F344-A837-A8CD7E79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4809-F69F-0D48-97F8-9CF76A530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340" y="1122363"/>
            <a:ext cx="5785769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Title Here: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Tell Your</a:t>
            </a:r>
            <a:b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000" b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Illinois Story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A99F5-1DAB-644E-87BD-7B2BE337DB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1340" y="3602038"/>
            <a:ext cx="5785769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86B4-4E28-5743-B958-4D04BD32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F68A1-EB41-F34E-97FD-7F64F604AF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075" y="5718264"/>
            <a:ext cx="3117851" cy="8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23" y="365125"/>
            <a:ext cx="9614263" cy="1325563"/>
          </a:xfrm>
        </p:spPr>
        <p:txBody>
          <a:bodyPr/>
          <a:lstStyle>
            <a:lvl1pPr algn="ctr">
              <a:defRPr b="1" i="0">
                <a:solidFill>
                  <a:srgbClr val="E84A27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Hello.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690688"/>
            <a:ext cx="9614263" cy="3625895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6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095093"/>
            <a:ext cx="2743200" cy="365125"/>
          </a:xfrm>
        </p:spPr>
        <p:txBody>
          <a:bodyPr/>
          <a:lstStyle/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7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8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.gluon.ai/stable/index.html" TargetMode="External"/><Relationship Id="rId2" Type="http://schemas.openxmlformats.org/officeDocument/2006/relationships/hyperlink" Target="https://www.imeche.org/news/news-article/webinar-autonomous-vehicles---the-challenges-of-automated-driv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ibayesian/awesome-automl-papers/blob/master/resources/automl.png" TargetMode="External"/><Relationship Id="rId5" Type="http://schemas.openxmlformats.org/officeDocument/2006/relationships/hyperlink" Target="https://automl.github.io/Auto-PyTorch/development/" TargetMode="External"/><Relationship Id="rId4" Type="http://schemas.openxmlformats.org/officeDocument/2006/relationships/hyperlink" Target="https://automl.github.io/auto-sklearn/master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Wilson-Editing-for-a-1-NN-Classifier_fig1_4133603" TargetMode="External"/><Relationship Id="rId2" Type="http://schemas.openxmlformats.org/officeDocument/2006/relationships/hyperlink" Target="https://mlwhiz.com/blog/2020/01/28/imbal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stop-using-smote-to-handle-all-your-imbalanced-data-34403399d3b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viveksalunkhe80/support-vector-machine-svm-88f360ff5f38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how-to-use-the-tree-based-algorithm-for-machine-learning/" TargetMode="External"/><Relationship Id="rId7" Type="http://schemas.openxmlformats.org/officeDocument/2006/relationships/hyperlink" Target="https://towardsdatascience.com/knn-visualization-in-just-13-lines-of-code-32820d72c6b6" TargetMode="External"/><Relationship Id="rId2" Type="http://schemas.openxmlformats.org/officeDocument/2006/relationships/hyperlink" Target="http://doi.org/10.5281/zenodo.12087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nderstanding-adaboost-2f94f22d5bfe" TargetMode="External"/><Relationship Id="rId5" Type="http://schemas.openxmlformats.org/officeDocument/2006/relationships/hyperlink" Target="https://towardsdatascience.com/from-linear-regression-to-ridge-regression-the-lasso-and-the-elastic-net-4eaecaf5f7e6" TargetMode="External"/><Relationship Id="rId4" Type="http://schemas.openxmlformats.org/officeDocument/2006/relationships/hyperlink" Target="https://online.stat.psu.edu/stat508/book/export/html/696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uniljangirblog.wordpress.com/2018/12/13/variants-of-gradient-descent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PanyiDong/My_AutoML.gi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3CDB9E-798C-A842-B031-6BFA04385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966" y="2017726"/>
            <a:ext cx="11645374" cy="176547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Automated Machine Learning (AutoML) in Insurance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F9A5BC-DE40-064D-98AE-B1AA2F274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4858" y="4726771"/>
            <a:ext cx="2739041" cy="8499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Aug. 4</a:t>
            </a:r>
            <a:r>
              <a:rPr lang="en-US" dirty="0">
                <a:latin typeface="Georgia" panose="02040502050405020303" pitchFamily="18" charset="0"/>
              </a:rPr>
              <a:t>, 2022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Presenter: Panyi Dong</a:t>
            </a:r>
          </a:p>
        </p:txBody>
      </p:sp>
    </p:spTree>
    <p:extLst>
      <p:ext uri="{BB962C8B-B14F-4D97-AF65-F5344CB8AC3E}">
        <p14:creationId xmlns:p14="http://schemas.microsoft.com/office/powerpoint/2010/main" val="16725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2.1. Data Encoding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39F02E02-843F-1CF7-895E-9D5358433819}"/>
              </a:ext>
            </a:extLst>
          </p:cNvPr>
          <p:cNvSpPr txBox="1"/>
          <p:nvPr/>
        </p:nvSpPr>
        <p:spPr>
          <a:xfrm>
            <a:off x="738700" y="1568710"/>
            <a:ext cx="10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Real-life datasets sometimes contain features of </a:t>
            </a:r>
            <a:r>
              <a:rPr lang="en-US" sz="2000" b="1" dirty="0"/>
              <a:t>string type</a:t>
            </a:r>
            <a:r>
              <a:rPr lang="en-US" sz="2000" dirty="0"/>
              <a:t>.</a:t>
            </a:r>
          </a:p>
        </p:txBody>
      </p:sp>
      <p:graphicFrame>
        <p:nvGraphicFramePr>
          <p:cNvPr id="28" name="对象 6">
            <a:extLst>
              <a:ext uri="{FF2B5EF4-FFF2-40B4-BE49-F238E27FC236}">
                <a16:creationId xmlns:a16="http://schemas.microsoft.com/office/drawing/2014/main" id="{93272BE5-FB5A-3B40-5226-470EC028B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452030"/>
              </p:ext>
            </p:extLst>
          </p:nvPr>
        </p:nvGraphicFramePr>
        <p:xfrm>
          <a:off x="1045741" y="2485656"/>
          <a:ext cx="2787924" cy="1535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3476847" imgH="1914761" progId="Excel.Sheet.12">
                  <p:embed/>
                </p:oleObj>
              </mc:Choice>
              <mc:Fallback>
                <p:oleObj name="工作表" r:id="rId2" imgW="3476847" imgH="1914761" progId="Excel.Sheet.12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5741" y="2485656"/>
                        <a:ext cx="2787924" cy="1535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7">
            <a:extLst>
              <a:ext uri="{FF2B5EF4-FFF2-40B4-BE49-F238E27FC236}">
                <a16:creationId xmlns:a16="http://schemas.microsoft.com/office/drawing/2014/main" id="{151B7D50-F618-A1A2-2AAE-6B9C278CAAC4}"/>
              </a:ext>
            </a:extLst>
          </p:cNvPr>
          <p:cNvSpPr txBox="1"/>
          <p:nvPr/>
        </p:nvSpPr>
        <p:spPr>
          <a:xfrm>
            <a:off x="808185" y="5151743"/>
            <a:ext cx="537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Majority of common ML methods in Python does not support string as inputs, encoding becomes necessary.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A6C76016-62E4-6E59-1B57-6FAE380CF285}"/>
              </a:ext>
            </a:extLst>
          </p:cNvPr>
          <p:cNvSpPr txBox="1"/>
          <p:nvPr/>
        </p:nvSpPr>
        <p:spPr>
          <a:xfrm>
            <a:off x="4437287" y="2312750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unique strings to numerical types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944662-ED70-174B-725A-B6E0891F9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956122"/>
              </p:ext>
            </p:extLst>
          </p:nvPr>
        </p:nvGraphicFramePr>
        <p:xfrm>
          <a:off x="7406163" y="1499859"/>
          <a:ext cx="2529091" cy="1599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933875" imgH="1856045" progId="Excel.Sheet.12">
                  <p:embed/>
                </p:oleObj>
              </mc:Choice>
              <mc:Fallback>
                <p:oleObj name="Worksheet" r:id="rId4" imgW="2933875" imgH="18560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6163" y="1499859"/>
                        <a:ext cx="2529091" cy="1599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446D61-7B09-F5AF-3659-A0D78DC27D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451423"/>
              </p:ext>
            </p:extLst>
          </p:nvPr>
        </p:nvGraphicFramePr>
        <p:xfrm>
          <a:off x="6542788" y="3566741"/>
          <a:ext cx="5490758" cy="114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8920987" imgH="1856045" progId="Excel.Sheet.12">
                  <p:embed/>
                </p:oleObj>
              </mc:Choice>
              <mc:Fallback>
                <p:oleObj name="Worksheet" r:id="rId6" imgW="8920987" imgH="18560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2788" y="3566741"/>
                        <a:ext cx="5490758" cy="114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10">
            <a:extLst>
              <a:ext uri="{FF2B5EF4-FFF2-40B4-BE49-F238E27FC236}">
                <a16:creationId xmlns:a16="http://schemas.microsoft.com/office/drawing/2014/main" id="{852B71DF-D783-7ACF-4EEB-CB648836C938}"/>
              </a:ext>
            </a:extLst>
          </p:cNvPr>
          <p:cNvSpPr txBox="1"/>
          <p:nvPr/>
        </p:nvSpPr>
        <p:spPr>
          <a:xfrm>
            <a:off x="4551559" y="4264273"/>
            <a:ext cx="196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encoding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4F77FB2-1962-2152-5083-59A0BC368E1D}"/>
              </a:ext>
            </a:extLst>
          </p:cNvPr>
          <p:cNvCxnSpPr>
            <a:cxnSpLocks/>
            <a:stCxn id="28" idx="3"/>
            <a:endCxn id="7" idx="1"/>
          </p:cNvCxnSpPr>
          <p:nvPr/>
        </p:nvCxnSpPr>
        <p:spPr>
          <a:xfrm flipV="1">
            <a:off x="3833665" y="2299779"/>
            <a:ext cx="3572498" cy="953511"/>
          </a:xfrm>
          <a:prstGeom prst="bentConnector3">
            <a:avLst>
              <a:gd name="adj1" fmla="val 115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8EB3E4-F8B8-69D6-C284-BF0A738A7762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3833665" y="3253290"/>
            <a:ext cx="2709123" cy="884509"/>
          </a:xfrm>
          <a:prstGeom prst="bentConnector3">
            <a:avLst>
              <a:gd name="adj1" fmla="val 151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3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2.2. Data Imputation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CD5C3342-BCED-BA01-ADF0-8C7C95865218}"/>
              </a:ext>
            </a:extLst>
          </p:cNvPr>
          <p:cNvSpPr txBox="1"/>
          <p:nvPr/>
        </p:nvSpPr>
        <p:spPr>
          <a:xfrm>
            <a:off x="854829" y="1813598"/>
            <a:ext cx="10662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 of datasets contains </a:t>
            </a:r>
            <a:r>
              <a:rPr lang="en-US" sz="2000" b="1" dirty="0"/>
              <a:t>missing values </a:t>
            </a:r>
            <a:r>
              <a:rPr lang="en-US" sz="2000" dirty="0"/>
              <a:t>where true values can not be traced.</a:t>
            </a:r>
          </a:p>
          <a:p>
            <a:endParaRPr lang="en-US" sz="2000" dirty="0"/>
          </a:p>
          <a:p>
            <a:r>
              <a:rPr lang="en-US" sz="2000" dirty="0"/>
              <a:t>Causes:  Incomplete data entry, Save malfunction, …</a:t>
            </a:r>
          </a:p>
          <a:p>
            <a:endParaRPr lang="en-US" sz="2000" dirty="0"/>
          </a:p>
          <a:p>
            <a:r>
              <a:rPr lang="en-US" sz="2000" dirty="0"/>
              <a:t>Common solutions:</a:t>
            </a:r>
          </a:p>
          <a:p>
            <a:r>
              <a:rPr lang="en-US" sz="2000" dirty="0"/>
              <a:t>    (1) Delete missing values. </a:t>
            </a:r>
          </a:p>
          <a:p>
            <a:r>
              <a:rPr lang="en-US" sz="2000" dirty="0"/>
              <a:t>          </a:t>
            </a:r>
            <a:r>
              <a:rPr lang="en-US" sz="1600" b="1" dirty="0"/>
              <a:t>Advantage: </a:t>
            </a:r>
            <a:r>
              <a:rPr lang="en-US" sz="1600" dirty="0"/>
              <a:t>all remaining values are true values.</a:t>
            </a:r>
          </a:p>
          <a:p>
            <a:r>
              <a:rPr lang="en-US" sz="2000" dirty="0"/>
              <a:t>          </a:t>
            </a:r>
            <a:r>
              <a:rPr lang="en-US" sz="1600" b="1" dirty="0"/>
              <a:t>Drawback: </a:t>
            </a:r>
            <a:r>
              <a:rPr lang="en-US" sz="1600" dirty="0"/>
              <a:t>not feasible when data size is small.</a:t>
            </a:r>
          </a:p>
          <a:p>
            <a:endParaRPr lang="en-US" sz="1600" dirty="0"/>
          </a:p>
          <a:p>
            <a:r>
              <a:rPr lang="en-US" sz="2000" dirty="0"/>
              <a:t>    (2) Impute the missing values with estimated values. </a:t>
            </a:r>
          </a:p>
          <a:p>
            <a:r>
              <a:rPr lang="en-US" sz="2000" dirty="0"/>
              <a:t>          </a:t>
            </a:r>
            <a:r>
              <a:rPr lang="en-US" sz="1600" b="1" dirty="0"/>
              <a:t>Advantage: </a:t>
            </a:r>
            <a:r>
              <a:rPr lang="en-US" sz="1600" dirty="0"/>
              <a:t>best utilize all available information.</a:t>
            </a:r>
          </a:p>
          <a:p>
            <a:r>
              <a:rPr lang="en-US" sz="2000" dirty="0"/>
              <a:t>          </a:t>
            </a:r>
            <a:r>
              <a:rPr lang="en-US" sz="1600" b="1" dirty="0"/>
              <a:t>Drawback:</a:t>
            </a:r>
            <a:r>
              <a:rPr lang="en-US" sz="1600" dirty="0"/>
              <a:t> imputed values may not accurately describe the missing values, time-consuming, 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030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2.2. Data Imputation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4">
                <a:extLst>
                  <a:ext uri="{FF2B5EF4-FFF2-40B4-BE49-F238E27FC236}">
                    <a16:creationId xmlns:a16="http://schemas.microsoft.com/office/drawing/2014/main" id="{CD5C3342-BCED-BA01-ADF0-8C7C95865218}"/>
                  </a:ext>
                </a:extLst>
              </p:cNvPr>
              <p:cNvSpPr txBox="1"/>
              <p:nvPr/>
            </p:nvSpPr>
            <p:spPr>
              <a:xfrm>
                <a:off x="854829" y="1944227"/>
                <a:ext cx="1066296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Incorporated imputation methods: </a:t>
                </a:r>
                <a:endParaRPr lang="en-US" sz="1600" dirty="0"/>
              </a:p>
              <a:p>
                <a:endParaRPr lang="en-US" sz="2000" dirty="0"/>
              </a:p>
              <a:p>
                <a:r>
                  <a:rPr lang="en-US" sz="2000" b="1" dirty="0"/>
                  <a:t>2.2.1. Simple Imputation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Most common and efficient imputation methods. Use non-missing summary statistics 	(mean/median/…) to fill the missing values.</a:t>
                </a:r>
              </a:p>
              <a:p>
                <a:r>
                  <a:rPr lang="en-US" sz="2000" dirty="0"/>
                  <a:t>	</a:t>
                </a:r>
                <a:r>
                  <a:rPr lang="en-US" sz="2000" b="1" dirty="0"/>
                  <a:t>Drawback:</a:t>
                </a:r>
                <a:r>
                  <a:rPr lang="en-US" sz="2000" dirty="0"/>
                  <a:t> Indifferent to the variation of other information.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2.2.2. Joint Imputation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Assume all features follow some multi-variate distributions, whose parameters (e.g., mean 	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covariance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2000" dirty="0"/>
                  <a:t> in multi-normal distributions) are determined by observed 	values. </a:t>
                </a:r>
              </a:p>
              <a:p>
                <a:r>
                  <a:rPr lang="en-US" sz="2000" dirty="0"/>
                  <a:t>	</a:t>
                </a:r>
                <a:r>
                  <a:rPr lang="en-US" sz="2000" b="1" dirty="0"/>
                  <a:t>Drawback:</a:t>
                </a:r>
                <a:r>
                  <a:rPr lang="en-US" sz="2000" dirty="0"/>
                  <a:t> Ideal assumption of joint distribution usually do not exist.</a:t>
                </a:r>
              </a:p>
            </p:txBody>
          </p:sp>
        </mc:Choice>
        <mc:Fallback xmlns="">
          <p:sp>
            <p:nvSpPr>
              <p:cNvPr id="13" name="文本框 4">
                <a:extLst>
                  <a:ext uri="{FF2B5EF4-FFF2-40B4-BE49-F238E27FC236}">
                    <a16:creationId xmlns:a16="http://schemas.microsoft.com/office/drawing/2014/main" id="{CD5C3342-BCED-BA01-ADF0-8C7C95865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9" y="1944227"/>
                <a:ext cx="10662962" cy="3785652"/>
              </a:xfrm>
              <a:prstGeom prst="rect">
                <a:avLst/>
              </a:prstGeom>
              <a:blipFill>
                <a:blip r:embed="rId2"/>
                <a:stretch>
                  <a:fillRect l="-572" t="-966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31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2.2. Data Imputation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CD5C3342-BCED-BA01-ADF0-8C7C95865218}"/>
              </a:ext>
            </a:extLst>
          </p:cNvPr>
          <p:cNvSpPr txBox="1"/>
          <p:nvPr/>
        </p:nvSpPr>
        <p:spPr>
          <a:xfrm>
            <a:off x="854829" y="1944227"/>
            <a:ext cx="10662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imputation methods: </a:t>
            </a:r>
            <a:endParaRPr lang="en-US" sz="1600" dirty="0"/>
          </a:p>
          <a:p>
            <a:endParaRPr lang="en-US" sz="2000" dirty="0"/>
          </a:p>
          <a:p>
            <a:r>
              <a:rPr lang="en-US" sz="2000" b="1" dirty="0"/>
              <a:t>2.2.3. Expectation Maximization (EM) [8]</a:t>
            </a:r>
          </a:p>
          <a:p>
            <a:r>
              <a:rPr lang="en-US" sz="2000" b="1" dirty="0"/>
              <a:t>	</a:t>
            </a:r>
            <a:r>
              <a:rPr lang="en-US" sz="2000" dirty="0"/>
              <a:t>Utilize the classical EM algorithm, where the E step tries to create a function of log-likelihood, 	and M step tries to maximize the likelihood.</a:t>
            </a:r>
          </a:p>
          <a:p>
            <a:r>
              <a:rPr lang="en-US" sz="2000" dirty="0"/>
              <a:t>        </a:t>
            </a:r>
            <a:r>
              <a:rPr lang="en-US" sz="2000" b="1" dirty="0"/>
              <a:t>Drawback: </a:t>
            </a:r>
            <a:r>
              <a:rPr lang="en-US" sz="2000" dirty="0"/>
              <a:t>underestimate standard error of imputed values.</a:t>
            </a:r>
          </a:p>
          <a:p>
            <a:endParaRPr lang="en-US" sz="2000" b="1" dirty="0"/>
          </a:p>
          <a:p>
            <a:r>
              <a:rPr lang="en-US" sz="2000" b="1" dirty="0"/>
              <a:t>2.2.4. KNN Imputation [9]</a:t>
            </a:r>
          </a:p>
          <a:p>
            <a:endParaRPr lang="en-US" sz="2000" b="1" dirty="0"/>
          </a:p>
          <a:p>
            <a:r>
              <a:rPr lang="en-US" sz="2000" b="1" dirty="0"/>
              <a:t>2.2.5. Miss Forest Imputation [9]</a:t>
            </a:r>
          </a:p>
          <a:p>
            <a:r>
              <a:rPr lang="en-US" sz="2000" b="1" dirty="0"/>
              <a:t>	</a:t>
            </a:r>
            <a:r>
              <a:rPr lang="en-US" sz="2000" dirty="0"/>
              <a:t>2.2.4, 2.2.5 builds corresponding models (k Nearest Neighbors for 2.2.4 and Random Forest for 	2.2.5) on observed values and predictions as imputation values.</a:t>
            </a:r>
          </a:p>
        </p:txBody>
      </p:sp>
    </p:spTree>
    <p:extLst>
      <p:ext uri="{BB962C8B-B14F-4D97-AF65-F5344CB8AC3E}">
        <p14:creationId xmlns:p14="http://schemas.microsoft.com/office/powerpoint/2010/main" val="422080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2.2. Data Imputation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CD5C3342-BCED-BA01-ADF0-8C7C95865218}"/>
              </a:ext>
            </a:extLst>
          </p:cNvPr>
          <p:cNvSpPr txBox="1"/>
          <p:nvPr/>
        </p:nvSpPr>
        <p:spPr>
          <a:xfrm>
            <a:off x="854829" y="1944227"/>
            <a:ext cx="10662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imputation methods: </a:t>
            </a:r>
            <a:endParaRPr lang="en-US" sz="1600" dirty="0"/>
          </a:p>
          <a:p>
            <a:endParaRPr lang="en-US" sz="2000" dirty="0"/>
          </a:p>
          <a:p>
            <a:r>
              <a:rPr lang="en-US" sz="2000" b="1" dirty="0"/>
              <a:t>2.2.6. Multiple Imputation by Chained Equations (MICE) [10]</a:t>
            </a:r>
          </a:p>
          <a:p>
            <a:r>
              <a:rPr lang="en-US" sz="2000" b="1" dirty="0"/>
              <a:t>	</a:t>
            </a:r>
            <a:r>
              <a:rPr lang="en-US" sz="2000" dirty="0"/>
              <a:t>One of most popular Multiple Imputation methods, multiple copies datasets are created and 	each missing values are filled with multiple cycles of predictions of model fitted.</a:t>
            </a:r>
          </a:p>
          <a:p>
            <a:r>
              <a:rPr lang="en-US" sz="2000" b="1" dirty="0"/>
              <a:t>	Drawback: </a:t>
            </a:r>
            <a:r>
              <a:rPr lang="en-US" sz="2000" dirty="0"/>
              <a:t>Time-consuming for not small datasets to converge.</a:t>
            </a:r>
          </a:p>
          <a:p>
            <a:endParaRPr lang="en-US" sz="2000" b="1" dirty="0"/>
          </a:p>
          <a:p>
            <a:r>
              <a:rPr lang="en-US" sz="2000" b="1" dirty="0"/>
              <a:t>2.2.7. Generative Adversarial Imputation Nets (GAIN) [11]</a:t>
            </a:r>
          </a:p>
          <a:p>
            <a:r>
              <a:rPr lang="en-US" sz="2000" b="1" dirty="0"/>
              <a:t>	</a:t>
            </a:r>
            <a:r>
              <a:rPr lang="en-US" sz="2000" dirty="0"/>
              <a:t>Utilize the Generative Adversarial Network (GAN) to train a Generator (</a:t>
            </a:r>
            <a:r>
              <a:rPr lang="en-US" sz="2000" i="1" dirty="0"/>
              <a:t>G</a:t>
            </a:r>
            <a:r>
              <a:rPr lang="en-US" sz="2000" dirty="0"/>
              <a:t>) and Discriminator (</a:t>
            </a:r>
            <a:r>
              <a:rPr lang="en-US" sz="2000" i="1" dirty="0"/>
              <a:t>D</a:t>
            </a:r>
            <a:r>
              <a:rPr lang="en-US" sz="2000" dirty="0"/>
              <a:t>) 	where </a:t>
            </a:r>
            <a:r>
              <a:rPr lang="en-US" sz="2000" i="1" dirty="0"/>
              <a:t>G</a:t>
            </a:r>
            <a:r>
              <a:rPr lang="en-US" sz="2000" dirty="0"/>
              <a:t> tries to generate values for missing positions and </a:t>
            </a:r>
            <a:r>
              <a:rPr lang="en-US" sz="2000" i="1" dirty="0"/>
              <a:t>D</a:t>
            </a:r>
            <a:r>
              <a:rPr lang="en-US" sz="2000" dirty="0"/>
              <a:t> tries to distinguish whether 	the 	generated values are valid.</a:t>
            </a:r>
          </a:p>
          <a:p>
            <a:r>
              <a:rPr lang="en-US" sz="2000" dirty="0"/>
              <a:t>	</a:t>
            </a:r>
            <a:r>
              <a:rPr lang="en-US" sz="2000" b="1" dirty="0"/>
              <a:t>Drawback: </a:t>
            </a:r>
            <a:r>
              <a:rPr lang="en-US" sz="2000" dirty="0"/>
              <a:t>Large data size required for neural network training, and time-consuming.</a:t>
            </a:r>
          </a:p>
        </p:txBody>
      </p:sp>
    </p:spTree>
    <p:extLst>
      <p:ext uri="{BB962C8B-B14F-4D97-AF65-F5344CB8AC3E}">
        <p14:creationId xmlns:p14="http://schemas.microsoft.com/office/powerpoint/2010/main" val="231680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2.3. Data Balancing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6E2D4B1B-6B9B-3E23-16A6-88812202CEAE}"/>
              </a:ext>
            </a:extLst>
          </p:cNvPr>
          <p:cNvSpPr txBox="1"/>
          <p:nvPr/>
        </p:nvSpPr>
        <p:spPr>
          <a:xfrm>
            <a:off x="854829" y="1813598"/>
            <a:ext cx="10662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 of datasets exhibits </a:t>
            </a:r>
            <a:r>
              <a:rPr lang="en-US" sz="2000" b="1" dirty="0"/>
              <a:t>imbalanced nature </a:t>
            </a:r>
            <a:r>
              <a:rPr lang="en-US" sz="2000" dirty="0"/>
              <a:t>where majority values are the same </a:t>
            </a:r>
          </a:p>
          <a:p>
            <a:r>
              <a:rPr lang="en-US" sz="1600" dirty="0"/>
              <a:t>(e.g., 99% of policyholders do not report claims).</a:t>
            </a:r>
          </a:p>
          <a:p>
            <a:endParaRPr lang="en-US" sz="2000" dirty="0"/>
          </a:p>
          <a:p>
            <a:r>
              <a:rPr lang="en-US" sz="2000" dirty="0"/>
              <a:t>Traditional ML models evaluated by classical metrics may not </a:t>
            </a:r>
          </a:p>
          <a:p>
            <a:r>
              <a:rPr lang="en-US" sz="2000" dirty="0"/>
              <a:t>be the ideal solution by the business perspective.</a:t>
            </a:r>
          </a:p>
          <a:p>
            <a:endParaRPr lang="en-US" sz="2000" dirty="0"/>
          </a:p>
          <a:p>
            <a:r>
              <a:rPr lang="en-US" sz="2000" dirty="0"/>
              <a:t>Common solutions:</a:t>
            </a:r>
          </a:p>
          <a:p>
            <a:r>
              <a:rPr lang="en-US" sz="2000" dirty="0"/>
              <a:t>    (1) Increase the weights of minority class. </a:t>
            </a:r>
          </a:p>
          <a:p>
            <a:r>
              <a:rPr lang="en-US" sz="2000" dirty="0"/>
              <a:t>    (2) Over-sampling on minority class/Down-sampling on majority class. [12]</a:t>
            </a:r>
          </a:p>
          <a:p>
            <a:r>
              <a:rPr lang="en-US" sz="2000" dirty="0"/>
              <a:t>    (3) Create a model ensemble (multiple models weighted on prediction).</a:t>
            </a:r>
          </a:p>
          <a:p>
            <a:r>
              <a:rPr lang="en-US" sz="2000" dirty="0"/>
              <a:t>    (4) Special loss metrics for gradient-based models.</a:t>
            </a:r>
          </a:p>
          <a:p>
            <a:r>
              <a:rPr lang="en-US" sz="2000" dirty="0"/>
              <a:t>    (5) …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6B6FC9C5-74BB-91F4-30F9-DE87B6E0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5" y="2251336"/>
            <a:ext cx="3793149" cy="1771800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CA43344A-5263-5DCE-B617-CC0AC2E4D974}"/>
              </a:ext>
            </a:extLst>
          </p:cNvPr>
          <p:cNvSpPr txBox="1"/>
          <p:nvPr/>
        </p:nvSpPr>
        <p:spPr>
          <a:xfrm>
            <a:off x="9117874" y="4109348"/>
            <a:ext cx="296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Spatial illustration of unbalanced datasets (a) and balanced datasets (b). [12]</a:t>
            </a:r>
          </a:p>
        </p:txBody>
      </p:sp>
    </p:spTree>
    <p:extLst>
      <p:ext uri="{BB962C8B-B14F-4D97-AF65-F5344CB8AC3E}">
        <p14:creationId xmlns:p14="http://schemas.microsoft.com/office/powerpoint/2010/main" val="199013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2.3. Data Balancing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6E2D4B1B-6B9B-3E23-16A6-88812202CEAE}"/>
              </a:ext>
            </a:extLst>
          </p:cNvPr>
          <p:cNvSpPr txBox="1"/>
          <p:nvPr/>
        </p:nvSpPr>
        <p:spPr>
          <a:xfrm>
            <a:off x="854829" y="1813598"/>
            <a:ext cx="10662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balancing methods:</a:t>
            </a:r>
          </a:p>
          <a:p>
            <a:r>
              <a:rPr lang="en-US" sz="1600" dirty="0"/>
              <a:t>(focusing on over-sampling/down-sampling at this step) </a:t>
            </a:r>
          </a:p>
          <a:p>
            <a:endParaRPr lang="en-US" sz="2000" dirty="0"/>
          </a:p>
          <a:p>
            <a:r>
              <a:rPr lang="en-US" sz="2000" b="1" dirty="0"/>
              <a:t>2.3.1.	Simple Random Over-Sampling</a:t>
            </a:r>
          </a:p>
          <a:p>
            <a:pPr marL="457200" indent="-457200">
              <a:buAutoNum type="arabicPeriod"/>
            </a:pPr>
            <a:endParaRPr lang="en-US" sz="2000" b="1" dirty="0"/>
          </a:p>
          <a:p>
            <a:r>
              <a:rPr lang="en-US" sz="2000" b="1" dirty="0"/>
              <a:t>2.3.2.	Simple Random Down-Sampling</a:t>
            </a:r>
          </a:p>
          <a:p>
            <a:r>
              <a:rPr lang="en-US" sz="2000" b="1" dirty="0"/>
              <a:t>	</a:t>
            </a:r>
            <a:r>
              <a:rPr lang="en-US" sz="2000" dirty="0"/>
              <a:t>Method 2.3.1 and 2.3.2 simply randomly copy minority class entries/eliminate majority class 	entries.</a:t>
            </a:r>
          </a:p>
          <a:p>
            <a:endParaRPr lang="en-US" sz="2000" b="1" dirty="0"/>
          </a:p>
          <a:p>
            <a:r>
              <a:rPr lang="en-US" sz="2000" b="1" dirty="0"/>
              <a:t>2.3.3.	Tomek Link [13]</a:t>
            </a:r>
          </a:p>
          <a:p>
            <a:r>
              <a:rPr lang="en-US" sz="2000" b="1" dirty="0"/>
              <a:t>	</a:t>
            </a:r>
            <a:r>
              <a:rPr lang="en-US" sz="2000" dirty="0"/>
              <a:t>An Under-Sampling method.</a:t>
            </a:r>
          </a:p>
          <a:p>
            <a:r>
              <a:rPr lang="en-US" sz="2000" dirty="0"/>
              <a:t>	Remove noise majority class around decision </a:t>
            </a:r>
          </a:p>
          <a:p>
            <a:r>
              <a:rPr lang="en-US" sz="2000" dirty="0"/>
              <a:t>	boundaries.</a:t>
            </a:r>
          </a:p>
        </p:txBody>
      </p:sp>
      <p:pic>
        <p:nvPicPr>
          <p:cNvPr id="7" name="Picture 2" descr="The 5 most useful Techniques to Handle Imbalanced datasets - MLWhiz">
            <a:extLst>
              <a:ext uri="{FF2B5EF4-FFF2-40B4-BE49-F238E27FC236}">
                <a16:creationId xmlns:a16="http://schemas.microsoft.com/office/drawing/2014/main" id="{D9DF2581-06D6-A6D5-266B-FB98BE1A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97" y="4146841"/>
            <a:ext cx="5086294" cy="144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05CBF106-C834-708E-F5D6-A3CD753D86FE}"/>
              </a:ext>
            </a:extLst>
          </p:cNvPr>
          <p:cNvSpPr txBox="1"/>
          <p:nvPr/>
        </p:nvSpPr>
        <p:spPr>
          <a:xfrm>
            <a:off x="8509375" y="5705894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Illustration of Tomek Link [14] </a:t>
            </a:r>
          </a:p>
        </p:txBody>
      </p:sp>
    </p:spTree>
    <p:extLst>
      <p:ext uri="{BB962C8B-B14F-4D97-AF65-F5344CB8AC3E}">
        <p14:creationId xmlns:p14="http://schemas.microsoft.com/office/powerpoint/2010/main" val="155262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2.3. Data Balancing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4">
                <a:extLst>
                  <a:ext uri="{FF2B5EF4-FFF2-40B4-BE49-F238E27FC236}">
                    <a16:creationId xmlns:a16="http://schemas.microsoft.com/office/drawing/2014/main" id="{6E2D4B1B-6B9B-3E23-16A6-88812202CEAE}"/>
                  </a:ext>
                </a:extLst>
              </p:cNvPr>
              <p:cNvSpPr txBox="1"/>
              <p:nvPr/>
            </p:nvSpPr>
            <p:spPr>
              <a:xfrm>
                <a:off x="854829" y="1813598"/>
                <a:ext cx="10662962" cy="373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Incorporated balancing methods:</a:t>
                </a:r>
              </a:p>
              <a:p>
                <a:r>
                  <a:rPr lang="en-US" sz="1600" dirty="0"/>
                  <a:t>(focusing on over-sampling/down-sampling at this step) 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2.3.4.	Edited Nearest Neighbors (ENN) [15]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An Under-Sampling method.</a:t>
                </a:r>
              </a:p>
              <a:p>
                <a:r>
                  <a:rPr lang="en-US" sz="2000" dirty="0"/>
                  <a:t>	Remove majority class observations which disagree </a:t>
                </a:r>
              </a:p>
              <a:p>
                <a:r>
                  <a:rPr lang="en-US" sz="2000" dirty="0"/>
                  <a:t>	with predictions from </a:t>
                </a:r>
                <a:r>
                  <a:rPr lang="en-US" sz="2000" dirty="0" err="1"/>
                  <a:t>kNN</a:t>
                </a:r>
                <a:r>
                  <a:rPr lang="en-US" sz="2000" dirty="0"/>
                  <a:t> model.</a:t>
                </a:r>
              </a:p>
              <a:p>
                <a:pPr marL="457200" indent="-457200">
                  <a:buAutoNum type="arabicPeriod"/>
                </a:pPr>
                <a:endParaRPr lang="en-US" sz="2000" b="1" dirty="0"/>
              </a:p>
              <a:p>
                <a:r>
                  <a:rPr lang="en-US" sz="2000" b="1" dirty="0"/>
                  <a:t>2.3.5.	Condensed Nearest Neighbors (CNN) [17]</a:t>
                </a:r>
              </a:p>
              <a:p>
                <a:r>
                  <a:rPr lang="en-US" sz="2000" dirty="0"/>
                  <a:t>	An Under-Sampling method.</a:t>
                </a:r>
              </a:p>
              <a:p>
                <a:r>
                  <a:rPr lang="en-US" sz="2000" dirty="0"/>
                  <a:t>	Select a subset of observations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2000" dirty="0"/>
                  <a:t> can predict all observations correctly using 1-NN.</a:t>
                </a:r>
              </a:p>
              <a:p>
                <a:pPr lvl="1"/>
                <a:endParaRPr lang="en-US" sz="2000" b="1" dirty="0"/>
              </a:p>
            </p:txBody>
          </p:sp>
        </mc:Choice>
        <mc:Fallback>
          <p:sp>
            <p:nvSpPr>
              <p:cNvPr id="4" name="文本框 4">
                <a:extLst>
                  <a:ext uri="{FF2B5EF4-FFF2-40B4-BE49-F238E27FC236}">
                    <a16:creationId xmlns:a16="http://schemas.microsoft.com/office/drawing/2014/main" id="{6E2D4B1B-6B9B-3E23-16A6-88812202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9" y="1813598"/>
                <a:ext cx="10662962" cy="3732432"/>
              </a:xfrm>
              <a:prstGeom prst="rect">
                <a:avLst/>
              </a:prstGeom>
              <a:blipFill>
                <a:blip r:embed="rId2"/>
                <a:stretch>
                  <a:fillRect l="-572" t="-980" r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0C5B42-3543-A4AF-A8F4-D2F004F1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527" y="1236451"/>
            <a:ext cx="3530567" cy="2012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10A5C7-FC63-767B-0609-86187929D1AA}"/>
              </a:ext>
            </a:extLst>
          </p:cNvPr>
          <p:cNvSpPr txBox="1"/>
          <p:nvPr/>
        </p:nvSpPr>
        <p:spPr>
          <a:xfrm>
            <a:off x="7895241" y="3353341"/>
            <a:ext cx="308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Illustration Edited Nearest Neighbor [16] </a:t>
            </a:r>
          </a:p>
        </p:txBody>
      </p:sp>
    </p:spTree>
    <p:extLst>
      <p:ext uri="{BB962C8B-B14F-4D97-AF65-F5344CB8AC3E}">
        <p14:creationId xmlns:p14="http://schemas.microsoft.com/office/powerpoint/2010/main" val="168180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2.3. Data Balancing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6E2D4B1B-6B9B-3E23-16A6-88812202CEAE}"/>
              </a:ext>
            </a:extLst>
          </p:cNvPr>
          <p:cNvSpPr txBox="1"/>
          <p:nvPr/>
        </p:nvSpPr>
        <p:spPr>
          <a:xfrm>
            <a:off x="854829" y="1813598"/>
            <a:ext cx="106629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balancing methods:</a:t>
            </a:r>
          </a:p>
          <a:p>
            <a:r>
              <a:rPr lang="en-US" sz="1600" dirty="0"/>
              <a:t>(focusing on over-sampling/down-sampling at this step) </a:t>
            </a:r>
            <a:endParaRPr lang="en-US" sz="2000" b="1" dirty="0"/>
          </a:p>
          <a:p>
            <a:pPr marL="457200" indent="-457200">
              <a:buAutoNum type="arabicPeriod" startAt="5"/>
            </a:pPr>
            <a:endParaRPr lang="en-US" sz="2000" b="1" dirty="0"/>
          </a:p>
          <a:p>
            <a:r>
              <a:rPr lang="en-US" sz="2000" b="1" dirty="0"/>
              <a:t>2.3.6.	Synthetic Minority Over-Sampling Technique (Smote) [18]</a:t>
            </a:r>
          </a:p>
          <a:p>
            <a:pPr lvl="1"/>
            <a:r>
              <a:rPr lang="en-US" sz="2000" dirty="0"/>
              <a:t>A common Over-Sampling method.</a:t>
            </a:r>
          </a:p>
          <a:p>
            <a:pPr lvl="1"/>
            <a:r>
              <a:rPr lang="en-US" sz="2000" dirty="0"/>
              <a:t>Try to generate more realistic synthetic minority observations</a:t>
            </a:r>
          </a:p>
          <a:p>
            <a:pPr lvl="1"/>
            <a:r>
              <a:rPr lang="en-US" sz="2000" dirty="0"/>
              <a:t>by interpolation between minority observations.</a:t>
            </a:r>
          </a:p>
          <a:p>
            <a:pPr marL="457200" indent="-457200">
              <a:buFontTx/>
              <a:buAutoNum type="arabicPeriod" startAt="5"/>
            </a:pPr>
            <a:endParaRPr lang="en-US" sz="2000" b="1" dirty="0"/>
          </a:p>
          <a:p>
            <a:r>
              <a:rPr lang="en-US" sz="2000" b="1" dirty="0"/>
              <a:t>2.3.7.	One Sided Selection (OSS): Tomek Link + CNN</a:t>
            </a:r>
          </a:p>
          <a:p>
            <a:r>
              <a:rPr lang="en-US" sz="2000" b="1" dirty="0"/>
              <a:t>2.3.8.	</a:t>
            </a:r>
            <a:r>
              <a:rPr lang="en-US" sz="2000" b="1" dirty="0" err="1"/>
              <a:t>CNN_Tomek</a:t>
            </a:r>
            <a:r>
              <a:rPr lang="en-US" sz="2000" b="1" dirty="0"/>
              <a:t> Link: CNN + Tomek Link</a:t>
            </a:r>
          </a:p>
          <a:p>
            <a:r>
              <a:rPr lang="en-US" sz="2000" b="1" dirty="0"/>
              <a:t>2.3.9.	</a:t>
            </a:r>
            <a:r>
              <a:rPr lang="en-US" sz="2000" b="1" dirty="0" err="1"/>
              <a:t>Smote_Tomek</a:t>
            </a:r>
            <a:r>
              <a:rPr lang="en-US" sz="2000" b="1" dirty="0"/>
              <a:t> Link: Smote + Tomek Link</a:t>
            </a:r>
          </a:p>
          <a:p>
            <a:r>
              <a:rPr lang="en-US" sz="2000" b="1" dirty="0"/>
              <a:t>2.3.10.	</a:t>
            </a:r>
            <a:r>
              <a:rPr lang="en-US" sz="2000" b="1" dirty="0" err="1"/>
              <a:t>Smote_ENN</a:t>
            </a:r>
            <a:r>
              <a:rPr lang="en-US" sz="2000" b="1" dirty="0"/>
              <a:t>: Smote + ENN</a:t>
            </a:r>
          </a:p>
          <a:p>
            <a:r>
              <a:rPr lang="en-US" sz="2000" b="1" dirty="0"/>
              <a:t>	</a:t>
            </a:r>
            <a:r>
              <a:rPr lang="en-US" sz="2000" dirty="0"/>
              <a:t>Combination of two-step balancing methods, take advantages of both steps.</a:t>
            </a:r>
          </a:p>
        </p:txBody>
      </p:sp>
      <p:pic>
        <p:nvPicPr>
          <p:cNvPr id="7" name="Picture 2" descr="Stop using SMOTE to handle all your Imbalanced Data | by Satyam Kumar |  Towards Data Science">
            <a:extLst>
              <a:ext uri="{FF2B5EF4-FFF2-40B4-BE49-F238E27FC236}">
                <a16:creationId xmlns:a16="http://schemas.microsoft.com/office/drawing/2014/main" id="{A55EBF1A-D3B6-A01A-2189-1B282BDB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64" y="898072"/>
            <a:ext cx="2440918" cy="206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5B92C17F-0F0D-083B-7F5C-1988D658CEF9}"/>
              </a:ext>
            </a:extLst>
          </p:cNvPr>
          <p:cNvSpPr txBox="1"/>
          <p:nvPr/>
        </p:nvSpPr>
        <p:spPr>
          <a:xfrm>
            <a:off x="8638784" y="3080490"/>
            <a:ext cx="208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Illustration of Smote [19]</a:t>
            </a:r>
          </a:p>
        </p:txBody>
      </p:sp>
    </p:spTree>
    <p:extLst>
      <p:ext uri="{BB962C8B-B14F-4D97-AF65-F5344CB8AC3E}">
        <p14:creationId xmlns:p14="http://schemas.microsoft.com/office/powerpoint/2010/main" val="34540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2.4. Data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F11BA510-7473-445E-B810-83A15DA7DAD4}"/>
                  </a:ext>
                </a:extLst>
              </p:cNvPr>
              <p:cNvSpPr txBox="1"/>
              <p:nvPr/>
            </p:nvSpPr>
            <p:spPr>
              <a:xfrm>
                <a:off x="854829" y="1813598"/>
                <a:ext cx="10662962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Scaling intends to transform data to fit specific scale so it may converge more easily.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Incorporated Scaling methods: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2.4.1.	Standardize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All features are standardized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is the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/>
                  <a:t> is the standard deviation. 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2.4.2.	Normalize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Feature are normalized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 into unit scale.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2.4.3.	Robust Scaling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Feature are scaled by range of two feature quantiles.</a:t>
                </a:r>
              </a:p>
              <a:p>
                <a:r>
                  <a:rPr lang="en-US" sz="2000" dirty="0"/>
                  <a:t>	</a:t>
                </a:r>
                <a:r>
                  <a:rPr lang="en-US" sz="1600" dirty="0"/>
                  <a:t>(e.g., scaled by the range between 25</a:t>
                </a:r>
                <a:r>
                  <a:rPr lang="en-US" sz="1600" baseline="30000" dirty="0"/>
                  <a:t>th</a:t>
                </a:r>
                <a:r>
                  <a:rPr lang="en-US" sz="1600" dirty="0"/>
                  <a:t> quantile and 75</a:t>
                </a:r>
                <a:r>
                  <a:rPr lang="en-US" sz="1600" baseline="30000" dirty="0"/>
                  <a:t>th</a:t>
                </a:r>
                <a:r>
                  <a:rPr lang="en-US" sz="1600" dirty="0"/>
                  <a:t> quantile)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F11BA510-7473-445E-B810-83A15DA7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9" y="1813598"/>
                <a:ext cx="10662962" cy="4093428"/>
              </a:xfrm>
              <a:prstGeom prst="rect">
                <a:avLst/>
              </a:prstGeom>
              <a:blipFill>
                <a:blip r:embed="rId2"/>
                <a:stretch>
                  <a:fillRect l="-572" t="-894" r="-915" b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4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1. Introduction to </a:t>
            </a:r>
            <a:r>
              <a:rPr lang="en-US" dirty="0" err="1"/>
              <a:t>A</a:t>
            </a:r>
            <a:r>
              <a:rPr lang="en-US" altLang="zh-CN" dirty="0" err="1"/>
              <a:t>utoML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04CC003-7A8B-D711-964D-B421BB271A0D}"/>
              </a:ext>
            </a:extLst>
          </p:cNvPr>
          <p:cNvSpPr txBox="1"/>
          <p:nvPr/>
        </p:nvSpPr>
        <p:spPr>
          <a:xfrm>
            <a:off x="900371" y="1605496"/>
            <a:ext cx="10662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Machine learning (ML) </a:t>
            </a:r>
            <a:r>
              <a:rPr lang="en-US" sz="2000" dirty="0"/>
              <a:t>is a field of </a:t>
            </a:r>
            <a:r>
              <a:rPr lang="en-US" sz="2000" b="1" dirty="0"/>
              <a:t>Artificial Intelligence (AI) </a:t>
            </a:r>
            <a:r>
              <a:rPr lang="en-US" sz="2000" dirty="0"/>
              <a:t>and a field of inquiry devoted to understanding and building methods that 'learn', that is, methods that </a:t>
            </a:r>
            <a:r>
              <a:rPr lang="en-US" sz="2000" b="1" dirty="0"/>
              <a:t>leverage data </a:t>
            </a:r>
            <a:r>
              <a:rPr lang="en-US" sz="2000" dirty="0"/>
              <a:t>to improve performance on some set of tasks. [1]</a:t>
            </a:r>
          </a:p>
          <a:p>
            <a:endParaRPr lang="en-US" sz="2000" dirty="0"/>
          </a:p>
          <a:p>
            <a:r>
              <a:rPr lang="en-US" sz="2000" dirty="0"/>
              <a:t>Common application scenarios:</a:t>
            </a:r>
          </a:p>
          <a:p>
            <a:r>
              <a:rPr lang="en-US" sz="2000" dirty="0"/>
              <a:t>	(1)	Self Driving Cars</a:t>
            </a:r>
          </a:p>
          <a:p>
            <a:r>
              <a:rPr lang="en-US" sz="2000" dirty="0"/>
              <a:t>	(2)	Recommending Systems</a:t>
            </a:r>
          </a:p>
          <a:p>
            <a:r>
              <a:rPr lang="en-US" sz="2000" dirty="0"/>
              <a:t>	(3)	Automated Translation</a:t>
            </a:r>
          </a:p>
          <a:p>
            <a:r>
              <a:rPr lang="en-US" sz="2000" dirty="0"/>
              <a:t>	(4)	….</a:t>
            </a:r>
          </a:p>
          <a:p>
            <a:endParaRPr lang="en-US" sz="2000" dirty="0"/>
          </a:p>
          <a:p>
            <a:r>
              <a:rPr lang="en-US" sz="2000" dirty="0"/>
              <a:t>For Insurance:</a:t>
            </a:r>
          </a:p>
          <a:p>
            <a:r>
              <a:rPr lang="en-US" sz="2000" dirty="0"/>
              <a:t>	(1)	Predict future claim frequency/severity</a:t>
            </a:r>
          </a:p>
          <a:p>
            <a:r>
              <a:rPr lang="en-US" sz="2000" dirty="0"/>
              <a:t>	(2)	Fraud prevention</a:t>
            </a:r>
          </a:p>
          <a:p>
            <a:r>
              <a:rPr lang="en-US" sz="2000" dirty="0"/>
              <a:t>	(3)	…</a:t>
            </a:r>
          </a:p>
        </p:txBody>
      </p:sp>
      <p:pic>
        <p:nvPicPr>
          <p:cNvPr id="6" name="Picture 5" descr="A picture containing text, outdoor, control panel&#10;&#10;Description automatically generated">
            <a:extLst>
              <a:ext uri="{FF2B5EF4-FFF2-40B4-BE49-F238E27FC236}">
                <a16:creationId xmlns:a16="http://schemas.microsoft.com/office/drawing/2014/main" id="{CB438CB2-2114-EA28-59FB-7F8FF437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367" y="2743199"/>
            <a:ext cx="3142280" cy="1767533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196DB7E5-855B-70DA-755F-54A73D5290B0}"/>
              </a:ext>
            </a:extLst>
          </p:cNvPr>
          <p:cNvSpPr txBox="1"/>
          <p:nvPr/>
        </p:nvSpPr>
        <p:spPr>
          <a:xfrm>
            <a:off x="8423435" y="4652693"/>
            <a:ext cx="3083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Self-Driving Cars [2] </a:t>
            </a:r>
          </a:p>
        </p:txBody>
      </p:sp>
    </p:spTree>
    <p:extLst>
      <p:ext uri="{BB962C8B-B14F-4D97-AF65-F5344CB8AC3E}">
        <p14:creationId xmlns:p14="http://schemas.microsoft.com/office/powerpoint/2010/main" val="90604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2.4. Data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11BA510-7473-445E-B810-83A15DA7DAD4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Scaling methods:</a:t>
            </a:r>
          </a:p>
          <a:p>
            <a:endParaRPr lang="en-US" sz="2000" b="1" dirty="0"/>
          </a:p>
          <a:p>
            <a:r>
              <a:rPr lang="en-US" sz="2000" b="1" dirty="0"/>
              <a:t>2.4.4.	Min-Max Scaling</a:t>
            </a:r>
          </a:p>
          <a:p>
            <a:r>
              <a:rPr lang="en-US" sz="2000" b="1" dirty="0"/>
              <a:t>	</a:t>
            </a:r>
            <a:r>
              <a:rPr lang="en-US" sz="2000" dirty="0"/>
              <a:t>Feature are scaled by min/max values to [0,1] range.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2.4.5.	Power Transformer</a:t>
            </a:r>
          </a:p>
          <a:p>
            <a:r>
              <a:rPr lang="en-US" sz="2000" b="1" dirty="0"/>
              <a:t>	</a:t>
            </a:r>
            <a:r>
              <a:rPr lang="en-US" sz="2000" dirty="0"/>
              <a:t>Apply a power transformation (Box-Cox/Yeo-Johnson transformation) to each feature to shape 	data more normal-distributed.</a:t>
            </a:r>
          </a:p>
          <a:p>
            <a:endParaRPr lang="en-US" sz="2000" dirty="0"/>
          </a:p>
          <a:p>
            <a:r>
              <a:rPr lang="en-US" sz="2000" b="1" dirty="0"/>
              <a:t>2.4.6.	</a:t>
            </a:r>
            <a:r>
              <a:rPr lang="en-US" sz="2000" b="1" dirty="0" err="1"/>
              <a:t>Winsorization</a:t>
            </a:r>
            <a:endParaRPr lang="en-US" sz="2000" b="1" dirty="0"/>
          </a:p>
          <a:p>
            <a:r>
              <a:rPr lang="en-US" sz="2000" b="1" dirty="0"/>
              <a:t>	</a:t>
            </a:r>
            <a:r>
              <a:rPr lang="en-US" sz="2000" dirty="0"/>
              <a:t>Cap features at certain quantile to avoid extreme values (outliers).</a:t>
            </a:r>
          </a:p>
        </p:txBody>
      </p:sp>
    </p:spTree>
    <p:extLst>
      <p:ext uri="{BB962C8B-B14F-4D97-AF65-F5344CB8AC3E}">
        <p14:creationId xmlns:p14="http://schemas.microsoft.com/office/powerpoint/2010/main" val="255955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2.5.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22FC4C0-59F1-453D-0205-B8B8ED4988A5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Modern datasets have hundreds of (or even more) features with exploding size.</a:t>
            </a:r>
          </a:p>
          <a:p>
            <a:endParaRPr lang="en-US" sz="2000" dirty="0"/>
          </a:p>
          <a:p>
            <a:r>
              <a:rPr lang="en-US" sz="2000" dirty="0"/>
              <a:t>However, some of them may be reductant or irrelevant, which may decrease the model performance while still takes long training time. One of the solution is using </a:t>
            </a:r>
            <a:r>
              <a:rPr lang="en-US" sz="2000" b="1" dirty="0"/>
              <a:t>feature selection </a:t>
            </a:r>
            <a:r>
              <a:rPr lang="en-US" sz="2000" dirty="0"/>
              <a:t>to select only subset of features for model training.</a:t>
            </a:r>
          </a:p>
          <a:p>
            <a:endParaRPr lang="en-US" sz="2000" dirty="0"/>
          </a:p>
          <a:p>
            <a:r>
              <a:rPr lang="en-US" sz="2000" dirty="0"/>
              <a:t>Common categories of feature selection [20]:</a:t>
            </a:r>
          </a:p>
          <a:p>
            <a:pPr marL="457200" indent="-457200">
              <a:buAutoNum type="arabicPeriod"/>
            </a:pPr>
            <a:r>
              <a:rPr lang="en-US" sz="2000" b="1" dirty="0"/>
              <a:t>Filter: </a:t>
            </a:r>
            <a:r>
              <a:rPr lang="en-US" sz="2000" dirty="0"/>
              <a:t>use statistical analysis in only feature space</a:t>
            </a:r>
          </a:p>
          <a:p>
            <a:pPr marL="457200" indent="-457200">
              <a:buAutoNum type="arabicPeriod"/>
            </a:pPr>
            <a:r>
              <a:rPr lang="en-US" sz="2000" b="1" dirty="0"/>
              <a:t>Wrapper: </a:t>
            </a:r>
            <a:r>
              <a:rPr lang="en-US" sz="2000" dirty="0"/>
              <a:t>train a model on feature subsets and use performance as selection criteria.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Embedded: </a:t>
            </a:r>
            <a:r>
              <a:rPr lang="en-US" sz="2000" dirty="0"/>
              <a:t>embed feature importance into model training and use as selection criteria.</a:t>
            </a:r>
          </a:p>
          <a:p>
            <a:pPr marL="457200" indent="-457200">
              <a:buAutoNum type="arabicPeriod"/>
            </a:pPr>
            <a:r>
              <a:rPr lang="en-US" sz="2000" b="1" dirty="0"/>
              <a:t>Hybrid: </a:t>
            </a:r>
            <a:r>
              <a:rPr lang="en-US" sz="2000" dirty="0"/>
              <a:t>combine filter and wrapper for feature selection.</a:t>
            </a:r>
          </a:p>
        </p:txBody>
      </p:sp>
    </p:spTree>
    <p:extLst>
      <p:ext uri="{BB962C8B-B14F-4D97-AF65-F5344CB8AC3E}">
        <p14:creationId xmlns:p14="http://schemas.microsoft.com/office/powerpoint/2010/main" val="226996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2.5.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B22FC4C0-59F1-453D-0205-B8B8ED4988A5}"/>
                  </a:ext>
                </a:extLst>
              </p:cNvPr>
              <p:cNvSpPr txBox="1"/>
              <p:nvPr/>
            </p:nvSpPr>
            <p:spPr>
              <a:xfrm>
                <a:off x="854829" y="1813598"/>
                <a:ext cx="10662962" cy="3743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Incorporated Feature Selection methods: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2.5.1.	Feature Filter</a:t>
                </a:r>
              </a:p>
              <a:p>
                <a:r>
                  <a:rPr lang="en-US" sz="2000" b="1" dirty="0"/>
                  <a:t>	</a:t>
                </a:r>
                <a:r>
                  <a:rPr lang="en-US" sz="2000" dirty="0"/>
                  <a:t>Feature filter select relevant features by scoring features and selecting highest score features.</a:t>
                </a:r>
              </a:p>
              <a:p>
                <a:r>
                  <a:rPr lang="en-US" sz="2000" dirty="0"/>
                  <a:t>	(1)	Pearson Correlation Coefficient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	(2) Mutual Information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	using Shannon Entropy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B22FC4C0-59F1-453D-0205-B8B8ED498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9" y="1813598"/>
                <a:ext cx="10662962" cy="3743397"/>
              </a:xfrm>
              <a:prstGeom prst="rect">
                <a:avLst/>
              </a:prstGeom>
              <a:blipFill>
                <a:blip r:embed="rId2"/>
                <a:stretch>
                  <a:fillRect l="-572" t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156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2.5.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22FC4C0-59F1-453D-0205-B8B8ED4988A5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Feature Selection methods:</a:t>
            </a:r>
          </a:p>
          <a:p>
            <a:endParaRPr lang="en-US" sz="2000" dirty="0"/>
          </a:p>
          <a:p>
            <a:r>
              <a:rPr lang="en-US" sz="2000" b="1" dirty="0"/>
              <a:t>2.5.2.	Adaptive Sequential Forward Floating Search (ASFFS) [21]</a:t>
            </a:r>
          </a:p>
          <a:p>
            <a:r>
              <a:rPr lang="en-US" sz="2000" b="1" dirty="0"/>
              <a:t>	</a:t>
            </a:r>
            <a:r>
              <a:rPr lang="en-US" sz="2000" dirty="0"/>
              <a:t>ASFFS is a variation of sequential feature selection (SFS) method </a:t>
            </a:r>
          </a:p>
          <a:p>
            <a:r>
              <a:rPr lang="en-US" sz="2000" dirty="0"/>
              <a:t>	to deal with feature correlation.</a:t>
            </a:r>
          </a:p>
          <a:p>
            <a:endParaRPr lang="en-US" sz="2000" dirty="0"/>
          </a:p>
          <a:p>
            <a:r>
              <a:rPr lang="en-US" sz="2000" dirty="0"/>
              <a:t>	ASFFS iteratively performs forward phase and backward until target </a:t>
            </a:r>
          </a:p>
          <a:p>
            <a:r>
              <a:rPr lang="en-US" sz="2000" dirty="0"/>
              <a:t>	reached where forward phase adds features, backward phase </a:t>
            </a:r>
          </a:p>
          <a:p>
            <a:r>
              <a:rPr lang="en-US" sz="2000" dirty="0"/>
              <a:t>	removes features.</a:t>
            </a:r>
          </a:p>
          <a:p>
            <a:endParaRPr lang="en-US" sz="2000" dirty="0"/>
          </a:p>
          <a:p>
            <a:r>
              <a:rPr lang="en-US" sz="2000" dirty="0"/>
              <a:t>	ASFFS will adaptively change number of features consider at a time.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DA8954C2-33BF-1378-279D-7F915DF8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07" y="357069"/>
            <a:ext cx="2555219" cy="5110438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FEC0E996-0BB7-8803-7EF2-7FC4063F5ACB}"/>
              </a:ext>
            </a:extLst>
          </p:cNvPr>
          <p:cNvSpPr txBox="1"/>
          <p:nvPr/>
        </p:nvSpPr>
        <p:spPr>
          <a:xfrm>
            <a:off x="9204456" y="5549202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Workflow of ASFFS [12]</a:t>
            </a:r>
          </a:p>
        </p:txBody>
      </p:sp>
    </p:spTree>
    <p:extLst>
      <p:ext uri="{BB962C8B-B14F-4D97-AF65-F5344CB8AC3E}">
        <p14:creationId xmlns:p14="http://schemas.microsoft.com/office/powerpoint/2010/main" val="17711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2.5.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22FC4C0-59F1-453D-0205-B8B8ED4988A5}"/>
              </a:ext>
            </a:extLst>
          </p:cNvPr>
          <p:cNvSpPr txBox="1"/>
          <p:nvPr/>
        </p:nvSpPr>
        <p:spPr>
          <a:xfrm>
            <a:off x="854829" y="1813598"/>
            <a:ext cx="10662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Feature Selection methods:</a:t>
            </a:r>
          </a:p>
          <a:p>
            <a:endParaRPr lang="en-US" sz="2000" dirty="0"/>
          </a:p>
          <a:p>
            <a:r>
              <a:rPr lang="en-US" sz="2000" b="1" dirty="0"/>
              <a:t>2.5.3.	Genetic Algorithm (GA) [22]</a:t>
            </a:r>
          </a:p>
          <a:p>
            <a:r>
              <a:rPr lang="en-US" sz="2000" b="1" dirty="0"/>
              <a:t>	</a:t>
            </a:r>
            <a:r>
              <a:rPr lang="en-US" sz="2000" dirty="0"/>
              <a:t>GA is a popular algorithm inspired by natural DNA replication/mutation.</a:t>
            </a:r>
            <a:endParaRPr lang="en-US" sz="2000" b="1" dirty="0"/>
          </a:p>
          <a:p>
            <a:r>
              <a:rPr lang="en-US" sz="2000" b="1" dirty="0"/>
              <a:t>	</a:t>
            </a:r>
            <a:r>
              <a:rPr lang="en-US" sz="2000" dirty="0"/>
              <a:t>GA consists of selection, crossover and mutation phase at each generation. With generations of 	offspring, best feature selection rules will be selected.</a:t>
            </a:r>
          </a:p>
        </p:txBody>
      </p:sp>
      <p:graphicFrame>
        <p:nvGraphicFramePr>
          <p:cNvPr id="8" name="对象 9">
            <a:extLst>
              <a:ext uri="{FF2B5EF4-FFF2-40B4-BE49-F238E27FC236}">
                <a16:creationId xmlns:a16="http://schemas.microsoft.com/office/drawing/2014/main" id="{6E747F5E-F700-7DD9-AE1A-F3D708693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561597"/>
              </p:ext>
            </p:extLst>
          </p:nvPr>
        </p:nvGraphicFramePr>
        <p:xfrm>
          <a:off x="450760" y="3766996"/>
          <a:ext cx="2536659" cy="2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3667169" imgH="390270" progId="Excel.Sheet.12">
                  <p:embed/>
                </p:oleObj>
              </mc:Choice>
              <mc:Fallback>
                <p:oleObj name="工作表" r:id="rId2" imgW="3667169" imgH="390270" progId="Excel.Sheet.12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760" y="3766996"/>
                        <a:ext cx="2536659" cy="27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713BF853-CE38-AF38-2C62-4A9C4E761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503078"/>
              </p:ext>
            </p:extLst>
          </p:nvPr>
        </p:nvGraphicFramePr>
        <p:xfrm>
          <a:off x="450760" y="4203686"/>
          <a:ext cx="2536656" cy="708660"/>
        </p:xfrm>
        <a:graphic>
          <a:graphicData uri="http://schemas.openxmlformats.org/drawingml/2006/table">
            <a:tbl>
              <a:tblPr/>
              <a:tblGrid>
                <a:gridCol w="422776">
                  <a:extLst>
                    <a:ext uri="{9D8B030D-6E8A-4147-A177-3AD203B41FA5}">
                      <a16:colId xmlns:a16="http://schemas.microsoft.com/office/drawing/2014/main" val="858018239"/>
                    </a:ext>
                  </a:extLst>
                </a:gridCol>
                <a:gridCol w="422776">
                  <a:extLst>
                    <a:ext uri="{9D8B030D-6E8A-4147-A177-3AD203B41FA5}">
                      <a16:colId xmlns:a16="http://schemas.microsoft.com/office/drawing/2014/main" val="123905526"/>
                    </a:ext>
                  </a:extLst>
                </a:gridCol>
                <a:gridCol w="422776">
                  <a:extLst>
                    <a:ext uri="{9D8B030D-6E8A-4147-A177-3AD203B41FA5}">
                      <a16:colId xmlns:a16="http://schemas.microsoft.com/office/drawing/2014/main" val="178768435"/>
                    </a:ext>
                  </a:extLst>
                </a:gridCol>
                <a:gridCol w="422776">
                  <a:extLst>
                    <a:ext uri="{9D8B030D-6E8A-4147-A177-3AD203B41FA5}">
                      <a16:colId xmlns:a16="http://schemas.microsoft.com/office/drawing/2014/main" val="444586948"/>
                    </a:ext>
                  </a:extLst>
                </a:gridCol>
                <a:gridCol w="422776">
                  <a:extLst>
                    <a:ext uri="{9D8B030D-6E8A-4147-A177-3AD203B41FA5}">
                      <a16:colId xmlns:a16="http://schemas.microsoft.com/office/drawing/2014/main" val="3001653927"/>
                    </a:ext>
                  </a:extLst>
                </a:gridCol>
                <a:gridCol w="422776">
                  <a:extLst>
                    <a:ext uri="{9D8B030D-6E8A-4147-A177-3AD203B41FA5}">
                      <a16:colId xmlns:a16="http://schemas.microsoft.com/office/drawing/2014/main" val="2198844109"/>
                    </a:ext>
                  </a:extLst>
                </a:gridCol>
              </a:tblGrid>
              <a:tr h="12721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68751"/>
                  </a:ext>
                </a:extLst>
              </a:tr>
              <a:tr h="12721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08210"/>
                  </a:ext>
                </a:extLst>
              </a:tr>
              <a:tr h="127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41487"/>
                  </a:ext>
                </a:extLst>
              </a:tr>
              <a:tr h="12721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754045"/>
                  </a:ext>
                </a:extLst>
              </a:tr>
            </a:tbl>
          </a:graphicData>
        </a:graphic>
      </p:graphicFrame>
      <p:sp>
        <p:nvSpPr>
          <p:cNvPr id="10" name="文本框 11">
            <a:extLst>
              <a:ext uri="{FF2B5EF4-FFF2-40B4-BE49-F238E27FC236}">
                <a16:creationId xmlns:a16="http://schemas.microsoft.com/office/drawing/2014/main" id="{F7800D39-14D4-86F8-B247-3691D5CC435C}"/>
              </a:ext>
            </a:extLst>
          </p:cNvPr>
          <p:cNvSpPr txBox="1"/>
          <p:nvPr/>
        </p:nvSpPr>
        <p:spPr>
          <a:xfrm>
            <a:off x="1031676" y="4945345"/>
            <a:ext cx="157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Pool of selection rule</a:t>
            </a:r>
          </a:p>
        </p:txBody>
      </p:sp>
      <p:cxnSp>
        <p:nvCxnSpPr>
          <p:cNvPr id="11" name="肘形连接符 13">
            <a:extLst>
              <a:ext uri="{FF2B5EF4-FFF2-40B4-BE49-F238E27FC236}">
                <a16:creationId xmlns:a16="http://schemas.microsoft.com/office/drawing/2014/main" id="{152D9C0D-9838-F6AE-5C0B-2345F97EA983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2987416" y="4003482"/>
            <a:ext cx="1350464" cy="554534"/>
          </a:xfrm>
          <a:prstGeom prst="bentConnector3">
            <a:avLst>
              <a:gd name="adj1" fmla="val 5504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5">
            <a:extLst>
              <a:ext uri="{FF2B5EF4-FFF2-40B4-BE49-F238E27FC236}">
                <a16:creationId xmlns:a16="http://schemas.microsoft.com/office/drawing/2014/main" id="{2D7B568E-A4BF-B3A6-875D-4D2F353D84FA}"/>
              </a:ext>
            </a:extLst>
          </p:cNvPr>
          <p:cNvSpPr txBox="1"/>
          <p:nvPr/>
        </p:nvSpPr>
        <p:spPr>
          <a:xfrm>
            <a:off x="5219968" y="4205281"/>
            <a:ext cx="157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Parent rules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753A60F6-6CD2-EA96-7B4A-84D175DC50A5}"/>
              </a:ext>
            </a:extLst>
          </p:cNvPr>
          <p:cNvSpPr txBox="1"/>
          <p:nvPr/>
        </p:nvSpPr>
        <p:spPr>
          <a:xfrm>
            <a:off x="3079785" y="4154655"/>
            <a:ext cx="12499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Selection: two rules by fitness function</a:t>
            </a:r>
          </a:p>
          <a:p>
            <a:endParaRPr lang="en-US" sz="1000" dirty="0"/>
          </a:p>
          <a:p>
            <a:r>
              <a:rPr lang="en-US" sz="1000" dirty="0"/>
              <a:t>Roulette Wheel Selection</a:t>
            </a:r>
          </a:p>
        </p:txBody>
      </p:sp>
      <p:graphicFrame>
        <p:nvGraphicFramePr>
          <p:cNvPr id="14" name="对象 17">
            <a:extLst>
              <a:ext uri="{FF2B5EF4-FFF2-40B4-BE49-F238E27FC236}">
                <a16:creationId xmlns:a16="http://schemas.microsoft.com/office/drawing/2014/main" id="{00391A90-6BC6-ABAC-CEF6-1FEFA489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015415"/>
              </p:ext>
            </p:extLst>
          </p:nvPr>
        </p:nvGraphicFramePr>
        <p:xfrm>
          <a:off x="4504844" y="4695997"/>
          <a:ext cx="3333750" cy="35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4" imgW="3667169" imgH="390270" progId="Excel.Sheet.12">
                  <p:embed/>
                </p:oleObj>
              </mc:Choice>
              <mc:Fallback>
                <p:oleObj name="工作表" r:id="rId4" imgW="3667169" imgH="390270" progId="Excel.Sheet.12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4844" y="4695997"/>
                        <a:ext cx="3333750" cy="355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9">
            <a:extLst>
              <a:ext uri="{FF2B5EF4-FFF2-40B4-BE49-F238E27FC236}">
                <a16:creationId xmlns:a16="http://schemas.microsoft.com/office/drawing/2014/main" id="{6250D41E-62F3-C536-4D60-1E3CC4D299D2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>
            <a:off x="6171442" y="4198745"/>
            <a:ext cx="277" cy="4972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0">
            <a:extLst>
              <a:ext uri="{FF2B5EF4-FFF2-40B4-BE49-F238E27FC236}">
                <a16:creationId xmlns:a16="http://schemas.microsoft.com/office/drawing/2014/main" id="{A533110C-60FA-EBC0-7523-5BA1059B9133}"/>
              </a:ext>
            </a:extLst>
          </p:cNvPr>
          <p:cNvSpPr txBox="1"/>
          <p:nvPr/>
        </p:nvSpPr>
        <p:spPr>
          <a:xfrm>
            <a:off x="6277889" y="4246632"/>
            <a:ext cx="112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Crossover</a:t>
            </a:r>
          </a:p>
          <a:p>
            <a:endParaRPr lang="en-US" sz="800" dirty="0"/>
          </a:p>
          <a:p>
            <a:r>
              <a:rPr lang="en-US" sz="800" dirty="0"/>
              <a:t>Single-Point Crossover</a:t>
            </a:r>
          </a:p>
        </p:txBody>
      </p:sp>
      <p:sp>
        <p:nvSpPr>
          <p:cNvPr id="17" name="文本框 21">
            <a:extLst>
              <a:ext uri="{FF2B5EF4-FFF2-40B4-BE49-F238E27FC236}">
                <a16:creationId xmlns:a16="http://schemas.microsoft.com/office/drawing/2014/main" id="{FB9B7161-4E0E-8B0F-E249-CE36FC202883}"/>
              </a:ext>
            </a:extLst>
          </p:cNvPr>
          <p:cNvSpPr txBox="1"/>
          <p:nvPr/>
        </p:nvSpPr>
        <p:spPr>
          <a:xfrm>
            <a:off x="5278830" y="5246669"/>
            <a:ext cx="157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Child rules</a:t>
            </a:r>
          </a:p>
        </p:txBody>
      </p:sp>
      <p:cxnSp>
        <p:nvCxnSpPr>
          <p:cNvPr id="18" name="直接箭头连接符 22">
            <a:extLst>
              <a:ext uri="{FF2B5EF4-FFF2-40B4-BE49-F238E27FC236}">
                <a16:creationId xmlns:a16="http://schemas.microsoft.com/office/drawing/2014/main" id="{B709CF1B-51D5-70AF-B22A-B9C660CC509C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6171719" y="5051020"/>
            <a:ext cx="2403" cy="5138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3">
            <a:extLst>
              <a:ext uri="{FF2B5EF4-FFF2-40B4-BE49-F238E27FC236}">
                <a16:creationId xmlns:a16="http://schemas.microsoft.com/office/drawing/2014/main" id="{3E3B6122-0A53-9474-378F-DD9CDCE172E3}"/>
              </a:ext>
            </a:extLst>
          </p:cNvPr>
          <p:cNvSpPr txBox="1"/>
          <p:nvPr/>
        </p:nvSpPr>
        <p:spPr>
          <a:xfrm>
            <a:off x="6221274" y="5295991"/>
            <a:ext cx="1141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Mutation</a:t>
            </a:r>
          </a:p>
        </p:txBody>
      </p:sp>
      <p:graphicFrame>
        <p:nvGraphicFramePr>
          <p:cNvPr id="20" name="表格 24">
            <a:extLst>
              <a:ext uri="{FF2B5EF4-FFF2-40B4-BE49-F238E27FC236}">
                <a16:creationId xmlns:a16="http://schemas.microsoft.com/office/drawing/2014/main" id="{D63E3388-0C35-6362-8769-085F08561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73451"/>
              </p:ext>
            </p:extLst>
          </p:nvPr>
        </p:nvGraphicFramePr>
        <p:xfrm>
          <a:off x="4663874" y="5564878"/>
          <a:ext cx="3020496" cy="354330"/>
        </p:xfrm>
        <a:graphic>
          <a:graphicData uri="http://schemas.openxmlformats.org/drawingml/2006/table">
            <a:tbl>
              <a:tblPr/>
              <a:tblGrid>
                <a:gridCol w="503416">
                  <a:extLst>
                    <a:ext uri="{9D8B030D-6E8A-4147-A177-3AD203B41FA5}">
                      <a16:colId xmlns:a16="http://schemas.microsoft.com/office/drawing/2014/main" val="2654076663"/>
                    </a:ext>
                  </a:extLst>
                </a:gridCol>
                <a:gridCol w="503416">
                  <a:extLst>
                    <a:ext uri="{9D8B030D-6E8A-4147-A177-3AD203B41FA5}">
                      <a16:colId xmlns:a16="http://schemas.microsoft.com/office/drawing/2014/main" val="4211716961"/>
                    </a:ext>
                  </a:extLst>
                </a:gridCol>
                <a:gridCol w="503416">
                  <a:extLst>
                    <a:ext uri="{9D8B030D-6E8A-4147-A177-3AD203B41FA5}">
                      <a16:colId xmlns:a16="http://schemas.microsoft.com/office/drawing/2014/main" val="2837988908"/>
                    </a:ext>
                  </a:extLst>
                </a:gridCol>
                <a:gridCol w="503416">
                  <a:extLst>
                    <a:ext uri="{9D8B030D-6E8A-4147-A177-3AD203B41FA5}">
                      <a16:colId xmlns:a16="http://schemas.microsoft.com/office/drawing/2014/main" val="3265909464"/>
                    </a:ext>
                  </a:extLst>
                </a:gridCol>
                <a:gridCol w="503416">
                  <a:extLst>
                    <a:ext uri="{9D8B030D-6E8A-4147-A177-3AD203B41FA5}">
                      <a16:colId xmlns:a16="http://schemas.microsoft.com/office/drawing/2014/main" val="104621536"/>
                    </a:ext>
                  </a:extLst>
                </a:gridCol>
                <a:gridCol w="503416">
                  <a:extLst>
                    <a:ext uri="{9D8B030D-6E8A-4147-A177-3AD203B41FA5}">
                      <a16:colId xmlns:a16="http://schemas.microsoft.com/office/drawing/2014/main" val="3768788705"/>
                    </a:ext>
                  </a:extLst>
                </a:gridCol>
              </a:tblGrid>
              <a:tr h="16426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60625"/>
                  </a:ext>
                </a:extLst>
              </a:tr>
              <a:tr h="16426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682159"/>
                  </a:ext>
                </a:extLst>
              </a:tr>
            </a:tbl>
          </a:graphicData>
        </a:graphic>
      </p:graphicFrame>
      <p:graphicFrame>
        <p:nvGraphicFramePr>
          <p:cNvPr id="21" name="对象 25">
            <a:extLst>
              <a:ext uri="{FF2B5EF4-FFF2-40B4-BE49-F238E27FC236}">
                <a16:creationId xmlns:a16="http://schemas.microsoft.com/office/drawing/2014/main" id="{98F5432B-6927-B72A-EB4B-6B95AB16D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169906"/>
              </p:ext>
            </p:extLst>
          </p:nvPr>
        </p:nvGraphicFramePr>
        <p:xfrm>
          <a:off x="4337880" y="3808220"/>
          <a:ext cx="36671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6" imgW="3667169" imgH="390270" progId="Excel.Sheet.12">
                  <p:embed/>
                </p:oleObj>
              </mc:Choice>
              <mc:Fallback>
                <p:oleObj name="工作表" r:id="rId6" imgW="3667169" imgH="390270" progId="Excel.Sheet.12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7880" y="3808220"/>
                        <a:ext cx="36671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肘形连接符 27">
            <a:extLst>
              <a:ext uri="{FF2B5EF4-FFF2-40B4-BE49-F238E27FC236}">
                <a16:creationId xmlns:a16="http://schemas.microsoft.com/office/drawing/2014/main" id="{57BEA480-E075-CF87-F3DA-BBAA1C6784F2}"/>
              </a:ext>
            </a:extLst>
          </p:cNvPr>
          <p:cNvCxnSpPr>
            <a:cxnSpLocks/>
            <a:stCxn id="20" idx="1"/>
            <a:endCxn id="10" idx="2"/>
          </p:cNvCxnSpPr>
          <p:nvPr/>
        </p:nvCxnSpPr>
        <p:spPr>
          <a:xfrm rot="10800000">
            <a:off x="1817608" y="5222345"/>
            <a:ext cx="2846267" cy="51969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8">
            <a:extLst>
              <a:ext uri="{FF2B5EF4-FFF2-40B4-BE49-F238E27FC236}">
                <a16:creationId xmlns:a16="http://schemas.microsoft.com/office/drawing/2014/main" id="{C9A0B020-9503-FA27-B623-D6E3D3A70950}"/>
              </a:ext>
            </a:extLst>
          </p:cNvPr>
          <p:cNvSpPr txBox="1"/>
          <p:nvPr/>
        </p:nvSpPr>
        <p:spPr>
          <a:xfrm>
            <a:off x="3117739" y="6374032"/>
            <a:ext cx="1262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Adding to pool</a:t>
            </a:r>
          </a:p>
        </p:txBody>
      </p:sp>
      <p:sp>
        <p:nvSpPr>
          <p:cNvPr id="24" name="文本框 29">
            <a:extLst>
              <a:ext uri="{FF2B5EF4-FFF2-40B4-BE49-F238E27FC236}">
                <a16:creationId xmlns:a16="http://schemas.microsoft.com/office/drawing/2014/main" id="{355F5E3F-6A39-937D-7299-10230DEF627A}"/>
              </a:ext>
            </a:extLst>
          </p:cNvPr>
          <p:cNvSpPr txBox="1"/>
          <p:nvPr/>
        </p:nvSpPr>
        <p:spPr>
          <a:xfrm>
            <a:off x="8720682" y="3846878"/>
            <a:ext cx="25441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During the process, all rules are evaluated by fitness function with their performance and assigned a possibility of selection.</a:t>
            </a:r>
          </a:p>
        </p:txBody>
      </p:sp>
    </p:spTree>
    <p:extLst>
      <p:ext uri="{BB962C8B-B14F-4D97-AF65-F5344CB8AC3E}">
        <p14:creationId xmlns:p14="http://schemas.microsoft.com/office/powerpoint/2010/main" val="4073167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2.5.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22FC4C0-59F1-453D-0205-B8B8ED4988A5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Feature Selection methods:</a:t>
            </a:r>
          </a:p>
          <a:p>
            <a:endParaRPr lang="en-US" sz="2000" dirty="0"/>
          </a:p>
          <a:p>
            <a:r>
              <a:rPr lang="en-US" sz="2000" b="1" dirty="0"/>
              <a:t>2.5.4.	minimal-Redundancy-Maximal-Relevance (</a:t>
            </a:r>
            <a:r>
              <a:rPr lang="en-US" sz="2000" b="1" dirty="0" err="1"/>
              <a:t>mRMR</a:t>
            </a:r>
            <a:r>
              <a:rPr lang="en-US" sz="2000" b="1" dirty="0"/>
              <a:t>) [23] [24] [25]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mRMR</a:t>
            </a:r>
            <a:r>
              <a:rPr lang="en-US" sz="2000" dirty="0"/>
              <a:t> is a filter method, and a variation of SFS to both maximize relevance and minimize 	redundancy among selected features. Both redundancy and relevance are defined as mutual 	information.</a:t>
            </a:r>
          </a:p>
          <a:p>
            <a:endParaRPr lang="en-US" sz="2000" dirty="0"/>
          </a:p>
          <a:p>
            <a:r>
              <a:rPr lang="en-US" sz="2000" b="1" dirty="0"/>
              <a:t>2.5.5.	Copula-based Feature Selection (CBFS) [26] [27]</a:t>
            </a:r>
          </a:p>
          <a:p>
            <a:r>
              <a:rPr lang="en-US" sz="2000" b="1" dirty="0"/>
              <a:t>	</a:t>
            </a:r>
            <a:r>
              <a:rPr lang="en-US" sz="2000" dirty="0"/>
              <a:t>CBFS is a filter method where the data is described using copulas, which is a popular method to 	describe multivariate correlation.</a:t>
            </a:r>
          </a:p>
          <a:p>
            <a:r>
              <a:rPr lang="en-US" sz="2000" dirty="0"/>
              <a:t>	Features are scored by mutual information of copula values.</a:t>
            </a:r>
          </a:p>
        </p:txBody>
      </p:sp>
    </p:spTree>
    <p:extLst>
      <p:ext uri="{BB962C8B-B14F-4D97-AF65-F5344CB8AC3E}">
        <p14:creationId xmlns:p14="http://schemas.microsoft.com/office/powerpoint/2010/main" val="351214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2.6.1. Classification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87B374B1-C4D8-2464-CBA8-B01E5EF23A9E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Classification models:</a:t>
            </a:r>
          </a:p>
          <a:p>
            <a:endParaRPr lang="en-US" sz="2000" dirty="0"/>
          </a:p>
          <a:p>
            <a:r>
              <a:rPr lang="en-US" sz="2000" b="1" dirty="0"/>
              <a:t>2.6.1.1.		Logistic Regression</a:t>
            </a:r>
          </a:p>
          <a:p>
            <a:endParaRPr lang="en-US" sz="2000" b="1" dirty="0"/>
          </a:p>
          <a:p>
            <a:r>
              <a:rPr lang="en-US" sz="2000" b="1" dirty="0"/>
              <a:t>2.6.1.2.		</a:t>
            </a:r>
            <a:r>
              <a:rPr lang="en-US" sz="2000" b="1" dirty="0" err="1"/>
              <a:t>Adaboost</a:t>
            </a:r>
            <a:r>
              <a:rPr lang="en-US" sz="2000" b="1" dirty="0"/>
              <a:t> [28]</a:t>
            </a:r>
          </a:p>
          <a:p>
            <a:endParaRPr lang="en-US" sz="2000" b="1" dirty="0"/>
          </a:p>
          <a:p>
            <a:r>
              <a:rPr lang="en-US" sz="2000" b="1" dirty="0"/>
              <a:t>2.6.1.3.		Hist Gradient Boosting</a:t>
            </a:r>
          </a:p>
          <a:p>
            <a:endParaRPr lang="en-US" sz="2000" b="1" dirty="0"/>
          </a:p>
          <a:p>
            <a:r>
              <a:rPr lang="en-US" sz="2000" b="1" dirty="0"/>
              <a:t>2.6.1.4. 		Linear Support Vector Machine (SVM) [30]</a:t>
            </a:r>
          </a:p>
          <a:p>
            <a:endParaRPr lang="en-US" sz="2000" b="1" dirty="0"/>
          </a:p>
          <a:p>
            <a:r>
              <a:rPr lang="en-US" sz="2000" b="1" dirty="0"/>
              <a:t>2.6.1.5.		Kernel Support Vector Machine (SVM) [31]</a:t>
            </a:r>
          </a:p>
        </p:txBody>
      </p:sp>
      <p:pic>
        <p:nvPicPr>
          <p:cNvPr id="5" name="Picture 2" descr="Support Vector Machine (SVM). Support Vector Machine algorithm… | by Vivek  Salunkhe | Medium">
            <a:extLst>
              <a:ext uri="{FF2B5EF4-FFF2-40B4-BE49-F238E27FC236}">
                <a16:creationId xmlns:a16="http://schemas.microsoft.com/office/drawing/2014/main" id="{BC18117E-7D16-A3B1-3DB1-18CAF72E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96" y="2743141"/>
            <a:ext cx="2130386" cy="187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90794-E499-87CE-55AB-6967BD0E631B}"/>
              </a:ext>
            </a:extLst>
          </p:cNvPr>
          <p:cNvSpPr txBox="1"/>
          <p:nvPr/>
        </p:nvSpPr>
        <p:spPr>
          <a:xfrm>
            <a:off x="8492896" y="4869402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Support Vector Machine [32]</a:t>
            </a:r>
          </a:p>
        </p:txBody>
      </p:sp>
    </p:spTree>
    <p:extLst>
      <p:ext uri="{BB962C8B-B14F-4D97-AF65-F5344CB8AC3E}">
        <p14:creationId xmlns:p14="http://schemas.microsoft.com/office/powerpoint/2010/main" val="268168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2.6.1. Classification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87B374B1-C4D8-2464-CBA8-B01E5EF23A9E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Classification models:</a:t>
            </a:r>
          </a:p>
          <a:p>
            <a:endParaRPr lang="en-US" sz="2000" dirty="0"/>
          </a:p>
          <a:p>
            <a:r>
              <a:rPr lang="en-US" sz="2000" b="1" dirty="0"/>
              <a:t>2.6.1.6.		Decision Tree</a:t>
            </a:r>
          </a:p>
          <a:p>
            <a:endParaRPr lang="en-US" sz="2000" b="1" dirty="0"/>
          </a:p>
          <a:p>
            <a:r>
              <a:rPr lang="en-US" sz="2000" b="1" dirty="0"/>
              <a:t>2.6.1.7.		Extra Trees</a:t>
            </a:r>
          </a:p>
          <a:p>
            <a:endParaRPr lang="en-US" sz="2000" b="1" dirty="0"/>
          </a:p>
          <a:p>
            <a:r>
              <a:rPr lang="en-US" sz="2000" b="1" dirty="0"/>
              <a:t>2.6.1.8.	 	Random Forest</a:t>
            </a:r>
          </a:p>
          <a:p>
            <a:endParaRPr lang="en-US" sz="2000" b="1" dirty="0"/>
          </a:p>
          <a:p>
            <a:r>
              <a:rPr lang="en-US" sz="2000" b="1" dirty="0"/>
              <a:t>2.6.1.9.		K Nearest Neighbors</a:t>
            </a:r>
          </a:p>
          <a:p>
            <a:endParaRPr lang="en-US" sz="2000" b="1" dirty="0"/>
          </a:p>
          <a:p>
            <a:r>
              <a:rPr lang="en-US" sz="2000" b="1" dirty="0"/>
              <a:t>2.6.1.10.	SGD</a:t>
            </a:r>
            <a:endParaRPr lang="en-US" sz="2000" dirty="0"/>
          </a:p>
        </p:txBody>
      </p:sp>
      <p:pic>
        <p:nvPicPr>
          <p:cNvPr id="5" name="Picture 4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F5D54BE5-CF22-121F-23EB-E0654E3C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93" y="1234403"/>
            <a:ext cx="1394681" cy="1952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6D2D87-B158-6430-C128-D38C196B0847}"/>
              </a:ext>
            </a:extLst>
          </p:cNvPr>
          <p:cNvSpPr txBox="1"/>
          <p:nvPr/>
        </p:nvSpPr>
        <p:spPr>
          <a:xfrm>
            <a:off x="9561989" y="2054391"/>
            <a:ext cx="185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Decision Tree Split [29]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44E7144-9D5A-F482-F64C-2CB782B2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731" y="3047735"/>
            <a:ext cx="2191343" cy="1479776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4AA71F28-74F6-D6CA-EB34-AC791F7AB9D7}"/>
              </a:ext>
            </a:extLst>
          </p:cNvPr>
          <p:cNvSpPr txBox="1"/>
          <p:nvPr/>
        </p:nvSpPr>
        <p:spPr>
          <a:xfrm>
            <a:off x="7507685" y="3671045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Split On Data Points [29]</a:t>
            </a:r>
          </a:p>
        </p:txBody>
      </p:sp>
      <p:pic>
        <p:nvPicPr>
          <p:cNvPr id="9" name="Picture 4" descr="Random Forest Classifier Tutorial: How to Use Tree-Based Algorithms for  Machine Learning">
            <a:extLst>
              <a:ext uri="{FF2B5EF4-FFF2-40B4-BE49-F238E27FC236}">
                <a16:creationId xmlns:a16="http://schemas.microsoft.com/office/drawing/2014/main" id="{4146E618-89CE-6080-56B0-B4D2A9678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t="21649" r="8957"/>
          <a:stretch/>
        </p:blipFill>
        <p:spPr bwMode="auto">
          <a:xfrm>
            <a:off x="6960584" y="4399090"/>
            <a:ext cx="2919898" cy="15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03CDDAD4-4839-B423-54AC-80A500EFB489}"/>
              </a:ext>
            </a:extLst>
          </p:cNvPr>
          <p:cNvSpPr txBox="1"/>
          <p:nvPr/>
        </p:nvSpPr>
        <p:spPr>
          <a:xfrm>
            <a:off x="10273556" y="5193515"/>
            <a:ext cx="2121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Random Forest [41]</a:t>
            </a:r>
          </a:p>
        </p:txBody>
      </p:sp>
    </p:spTree>
    <p:extLst>
      <p:ext uri="{BB962C8B-B14F-4D97-AF65-F5344CB8AC3E}">
        <p14:creationId xmlns:p14="http://schemas.microsoft.com/office/powerpoint/2010/main" val="27031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2.6.1. Classification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87B374B1-C4D8-2464-CBA8-B01E5EF23A9E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Classification models:</a:t>
            </a:r>
          </a:p>
          <a:p>
            <a:endParaRPr lang="en-US" sz="2000" dirty="0"/>
          </a:p>
          <a:p>
            <a:r>
              <a:rPr lang="en-US" sz="2000" b="1" dirty="0"/>
              <a:t>2.6.1.11.	Linear Discriminant Analysis (LDA)</a:t>
            </a:r>
          </a:p>
          <a:p>
            <a:endParaRPr lang="en-US" sz="2000" b="1" dirty="0"/>
          </a:p>
          <a:p>
            <a:r>
              <a:rPr lang="en-US" sz="2000" b="1" dirty="0"/>
              <a:t>2.6.1.12.	Quadratic Discriminant Analysis (QDA)</a:t>
            </a:r>
          </a:p>
          <a:p>
            <a:endParaRPr lang="en-US" sz="2000" b="1" dirty="0"/>
          </a:p>
          <a:p>
            <a:r>
              <a:rPr lang="en-US" sz="2000" b="1" dirty="0"/>
              <a:t>2.6.1.13.	Bernoulli Naïve Bayes</a:t>
            </a:r>
          </a:p>
          <a:p>
            <a:endParaRPr lang="en-US" sz="2000" b="1" dirty="0"/>
          </a:p>
          <a:p>
            <a:r>
              <a:rPr lang="en-US" sz="2000" b="1" dirty="0"/>
              <a:t>2.6.1.14.	Gaussian Naïve Bayes</a:t>
            </a:r>
          </a:p>
          <a:p>
            <a:endParaRPr lang="en-US" sz="2000" b="1" dirty="0"/>
          </a:p>
          <a:p>
            <a:r>
              <a:rPr lang="en-US" sz="2000" b="1" dirty="0"/>
              <a:t>2.6.1.15.	Multinomial Naïve Bayes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86ED31-F20E-C498-4E59-296E0B29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7064" r="6333" b="2097"/>
          <a:stretch/>
        </p:blipFill>
        <p:spPr>
          <a:xfrm>
            <a:off x="9189772" y="1690688"/>
            <a:ext cx="2318662" cy="1550961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ED3B3A04-58F6-4B4C-FDB4-5F5027ABFBC5}"/>
              </a:ext>
            </a:extLst>
          </p:cNvPr>
          <p:cNvSpPr txBox="1"/>
          <p:nvPr/>
        </p:nvSpPr>
        <p:spPr>
          <a:xfrm>
            <a:off x="6930488" y="2419875"/>
            <a:ext cx="2187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Linear Discriminant Analysis</a:t>
            </a:r>
          </a:p>
        </p:txBody>
      </p:sp>
      <p:pic>
        <p:nvPicPr>
          <p:cNvPr id="9" name="Picture 2" descr="9.2.8 - Quadratic Discriminant Analysis (QDA)">
            <a:extLst>
              <a:ext uri="{FF2B5EF4-FFF2-40B4-BE49-F238E27FC236}">
                <a16:creationId xmlns:a16="http://schemas.microsoft.com/office/drawing/2014/main" id="{0DE87B2E-6064-85AE-E79D-97331B99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691" y="3846185"/>
            <a:ext cx="1914183" cy="15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C3837FBD-6FAF-6F52-66AD-613FAF24D00A}"/>
              </a:ext>
            </a:extLst>
          </p:cNvPr>
          <p:cNvSpPr txBox="1"/>
          <p:nvPr/>
        </p:nvSpPr>
        <p:spPr>
          <a:xfrm>
            <a:off x="9293985" y="4428712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Quadratic Discriminant Analysis [42]</a:t>
            </a:r>
          </a:p>
        </p:txBody>
      </p:sp>
    </p:spTree>
    <p:extLst>
      <p:ext uri="{BB962C8B-B14F-4D97-AF65-F5344CB8AC3E}">
        <p14:creationId xmlns:p14="http://schemas.microsoft.com/office/powerpoint/2010/main" val="168573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2.6.1. Classification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87B374B1-C4D8-2464-CBA8-B01E5EF23A9E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Classification models:</a:t>
            </a:r>
          </a:p>
          <a:p>
            <a:endParaRPr lang="en-US" sz="2000" dirty="0"/>
          </a:p>
          <a:p>
            <a:r>
              <a:rPr lang="en-US" sz="2000" b="1" dirty="0"/>
              <a:t>2.6.1.16.	Multi-Layer Perception (MLP)</a:t>
            </a:r>
          </a:p>
          <a:p>
            <a:endParaRPr lang="en-US" sz="2000" b="1" dirty="0"/>
          </a:p>
          <a:p>
            <a:r>
              <a:rPr lang="en-US" sz="2000" b="1" dirty="0"/>
              <a:t>2.6.1.17.	Passive Aggressive</a:t>
            </a:r>
          </a:p>
          <a:p>
            <a:endParaRPr lang="en-US" sz="2000" b="1" dirty="0"/>
          </a:p>
          <a:p>
            <a:r>
              <a:rPr lang="en-US" sz="2000" b="1" dirty="0"/>
              <a:t>2.6.1.18.	Light Gradient Boosting Machine (</a:t>
            </a:r>
            <a:r>
              <a:rPr lang="en-US" sz="2000" b="1" dirty="0" err="1"/>
              <a:t>LightGBM</a:t>
            </a:r>
            <a:r>
              <a:rPr lang="en-US" sz="2000" b="1" dirty="0"/>
              <a:t>) [36]</a:t>
            </a:r>
          </a:p>
          <a:p>
            <a:endParaRPr lang="en-US" sz="2000" b="1" dirty="0"/>
          </a:p>
          <a:p>
            <a:r>
              <a:rPr lang="en-US" sz="2000" b="1" dirty="0"/>
              <a:t>2.6.1.19.	Extreme Gradient Boosting (</a:t>
            </a:r>
            <a:r>
              <a:rPr lang="en-US" sz="2000" b="1" dirty="0" err="1"/>
              <a:t>XGBoost</a:t>
            </a:r>
            <a:r>
              <a:rPr lang="en-US" sz="2000" b="1" dirty="0"/>
              <a:t>) [37]</a:t>
            </a:r>
          </a:p>
          <a:p>
            <a:endParaRPr lang="en-US" sz="2000" b="1" dirty="0"/>
          </a:p>
          <a:p>
            <a:r>
              <a:rPr lang="en-US" sz="2000" b="1" dirty="0"/>
              <a:t>2.6.1.20.	Generalized Additive Models (GAM) [38]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F7A45A-4465-1828-81D4-C2D8F620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01" y="1714789"/>
            <a:ext cx="2130385" cy="2163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D07677-C8CF-33E1-8AAC-E9984FA2DFC3}"/>
              </a:ext>
            </a:extLst>
          </p:cNvPr>
          <p:cNvSpPr txBox="1"/>
          <p:nvPr/>
        </p:nvSpPr>
        <p:spPr>
          <a:xfrm>
            <a:off x="8772726" y="4129869"/>
            <a:ext cx="22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Multi-Layer Perceptron [33]</a:t>
            </a:r>
          </a:p>
        </p:txBody>
      </p:sp>
    </p:spTree>
    <p:extLst>
      <p:ext uri="{BB962C8B-B14F-4D97-AF65-F5344CB8AC3E}">
        <p14:creationId xmlns:p14="http://schemas.microsoft.com/office/powerpoint/2010/main" val="320416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1. Introduction to </a:t>
            </a:r>
            <a:r>
              <a:rPr lang="en-US" dirty="0" err="1"/>
              <a:t>A</a:t>
            </a:r>
            <a:r>
              <a:rPr lang="en-US" altLang="zh-CN" dirty="0" err="1"/>
              <a:t>utoML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04CC003-7A8B-D711-964D-B421BB271A0D}"/>
              </a:ext>
            </a:extLst>
          </p:cNvPr>
          <p:cNvSpPr txBox="1"/>
          <p:nvPr/>
        </p:nvSpPr>
        <p:spPr>
          <a:xfrm>
            <a:off x="900371" y="1646121"/>
            <a:ext cx="106629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However, ML tasks can be </a:t>
            </a:r>
            <a:r>
              <a:rPr lang="en-US" sz="2000" b="1" dirty="0"/>
              <a:t>experience-dependent</a:t>
            </a:r>
            <a:r>
              <a:rPr lang="en-US" sz="2000" dirty="0"/>
              <a:t> and </a:t>
            </a:r>
            <a:r>
              <a:rPr lang="en-US" sz="2000" b="1" dirty="0"/>
              <a:t>heavy manual work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Given the nature of ML algorithms, which are </a:t>
            </a:r>
            <a:r>
              <a:rPr lang="en-US" sz="2000" b="1" dirty="0"/>
              <a:t>data-driven</a:t>
            </a:r>
            <a:r>
              <a:rPr lang="en-US" sz="2000" dirty="0"/>
              <a:t>, selection of models and hyperparameters are critical for each dataset, and </a:t>
            </a:r>
            <a:r>
              <a:rPr lang="en-US" sz="2000" b="1" dirty="0"/>
              <a:t>no universal solution </a:t>
            </a:r>
            <a:r>
              <a:rPr lang="en-US" sz="2000" dirty="0"/>
              <a:t>exists.</a:t>
            </a:r>
          </a:p>
          <a:p>
            <a:endParaRPr lang="en-US" sz="2000" dirty="0"/>
          </a:p>
          <a:p>
            <a:r>
              <a:rPr lang="en-US" sz="2000" dirty="0"/>
              <a:t>Furthermore, industrial datasets usually are not well-formatted or well-organized, and problems like </a:t>
            </a:r>
            <a:r>
              <a:rPr lang="en-US" sz="2000" b="1" dirty="0"/>
              <a:t>missing values</a:t>
            </a:r>
            <a:r>
              <a:rPr lang="en-US" sz="2000" dirty="0"/>
              <a:t>, </a:t>
            </a:r>
            <a:r>
              <a:rPr lang="en-US" sz="2000" b="1" dirty="0"/>
              <a:t>irrelevant features</a:t>
            </a:r>
            <a:r>
              <a:rPr lang="en-US" sz="2000" dirty="0"/>
              <a:t>, </a:t>
            </a:r>
            <a:r>
              <a:rPr lang="en-US" sz="2000" b="1" dirty="0"/>
              <a:t>imbalance distributions </a:t>
            </a:r>
            <a:r>
              <a:rPr lang="en-US" sz="2000" dirty="0"/>
              <a:t>exists.</a:t>
            </a:r>
          </a:p>
          <a:p>
            <a:endParaRPr lang="en-US" sz="2000" dirty="0"/>
          </a:p>
          <a:p>
            <a:r>
              <a:rPr lang="en-US" sz="2000" dirty="0"/>
              <a:t>It’s difficult for those who have no previous experience/knowledge to gain hands-on experience.</a:t>
            </a:r>
          </a:p>
        </p:txBody>
      </p:sp>
    </p:spTree>
    <p:extLst>
      <p:ext uri="{BB962C8B-B14F-4D97-AF65-F5344CB8AC3E}">
        <p14:creationId xmlns:p14="http://schemas.microsoft.com/office/powerpoint/2010/main" val="1453092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2.6.2.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8258F4E-3FDF-9DAD-0B2E-E335F7AD966B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Regression models:</a:t>
            </a:r>
          </a:p>
          <a:p>
            <a:endParaRPr lang="en-US" sz="2000" dirty="0"/>
          </a:p>
          <a:p>
            <a:r>
              <a:rPr lang="en-US" sz="2000" b="1" dirty="0"/>
              <a:t>2.6.2.1.		Linear Regression</a:t>
            </a:r>
          </a:p>
          <a:p>
            <a:endParaRPr lang="en-US" sz="2000" b="1" dirty="0"/>
          </a:p>
          <a:p>
            <a:r>
              <a:rPr lang="en-US" sz="2000" b="1" dirty="0"/>
              <a:t>2.6.2.2.		Lasso Regression</a:t>
            </a:r>
          </a:p>
          <a:p>
            <a:endParaRPr lang="en-US" sz="2000" b="1" dirty="0"/>
          </a:p>
          <a:p>
            <a:r>
              <a:rPr lang="en-US" sz="2000" b="1" dirty="0"/>
              <a:t>2.6.2.3.		Ridge Regression</a:t>
            </a:r>
          </a:p>
          <a:p>
            <a:endParaRPr lang="en-US" sz="2000" b="1" dirty="0"/>
          </a:p>
          <a:p>
            <a:r>
              <a:rPr lang="en-US" sz="2000" b="1" dirty="0"/>
              <a:t>2.6.2.4.		</a:t>
            </a:r>
            <a:r>
              <a:rPr lang="en-US" sz="2000" b="1" dirty="0" err="1"/>
              <a:t>ElasticNet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2.6.2.5.		Bayesian Ridge Regression [34]</a:t>
            </a:r>
          </a:p>
        </p:txBody>
      </p:sp>
      <p:pic>
        <p:nvPicPr>
          <p:cNvPr id="6" name="Picture 5" descr="A picture containing text, electronics, compact disk&#10;&#10;Description automatically generated">
            <a:extLst>
              <a:ext uri="{FF2B5EF4-FFF2-40B4-BE49-F238E27FC236}">
                <a16:creationId xmlns:a16="http://schemas.microsoft.com/office/drawing/2014/main" id="{FF4F26F7-F807-8AFC-C8D5-9BFD5F67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372" y="2220350"/>
            <a:ext cx="4558330" cy="1988654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F00A0F3E-AA5E-63BD-6155-39488FB3ED32}"/>
              </a:ext>
            </a:extLst>
          </p:cNvPr>
          <p:cNvSpPr txBox="1"/>
          <p:nvPr/>
        </p:nvSpPr>
        <p:spPr>
          <a:xfrm>
            <a:off x="8068468" y="4524522"/>
            <a:ext cx="2228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</a:t>
            </a:r>
            <a:r>
              <a:rPr lang="en-US" sz="1200" dirty="0" err="1"/>
              <a:t>ElasticNet</a:t>
            </a:r>
            <a:r>
              <a:rPr lang="en-US" sz="1200" dirty="0"/>
              <a:t> [43]</a:t>
            </a:r>
          </a:p>
        </p:txBody>
      </p:sp>
    </p:spTree>
    <p:extLst>
      <p:ext uri="{BB962C8B-B14F-4D97-AF65-F5344CB8AC3E}">
        <p14:creationId xmlns:p14="http://schemas.microsoft.com/office/powerpoint/2010/main" val="1454511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2.6.2.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8258F4E-3FDF-9DAD-0B2E-E335F7AD966B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Regression models:</a:t>
            </a:r>
          </a:p>
          <a:p>
            <a:endParaRPr lang="en-US" sz="2000" dirty="0"/>
          </a:p>
          <a:p>
            <a:r>
              <a:rPr lang="en-US" sz="2000" b="1" dirty="0"/>
              <a:t>2.6.2.6.		</a:t>
            </a:r>
            <a:r>
              <a:rPr lang="en-US" sz="2000" b="1" dirty="0" err="1"/>
              <a:t>Adaboost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2.6.2.7.		ARD Regression</a:t>
            </a:r>
          </a:p>
          <a:p>
            <a:r>
              <a:rPr lang="en-US" sz="2000" b="1" dirty="0"/>
              <a:t>        </a:t>
            </a:r>
          </a:p>
          <a:p>
            <a:r>
              <a:rPr lang="en-US" sz="2000" b="1" dirty="0"/>
              <a:t>2.6.2.8.		Decision Tree</a:t>
            </a:r>
          </a:p>
          <a:p>
            <a:endParaRPr lang="en-US" sz="2000" b="1" dirty="0"/>
          </a:p>
          <a:p>
            <a:r>
              <a:rPr lang="en-US" sz="2000" b="1" dirty="0"/>
              <a:t>2.6.2.9.		Extra Trees</a:t>
            </a:r>
          </a:p>
          <a:p>
            <a:endParaRPr lang="en-US" sz="2000" b="1" dirty="0"/>
          </a:p>
          <a:p>
            <a:r>
              <a:rPr lang="en-US" sz="2000" b="1" dirty="0"/>
              <a:t>2.6.2.10.	Random Forest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90DFBC7-CA72-33DC-271F-59C02E1E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179" y="1690688"/>
            <a:ext cx="3310589" cy="2501199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9288D9F1-276E-DB14-AB1A-019F1969EAD6}"/>
              </a:ext>
            </a:extLst>
          </p:cNvPr>
          <p:cNvSpPr txBox="1"/>
          <p:nvPr/>
        </p:nvSpPr>
        <p:spPr>
          <a:xfrm>
            <a:off x="8043948" y="4339955"/>
            <a:ext cx="139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</a:t>
            </a:r>
            <a:r>
              <a:rPr lang="en-US" sz="1200" dirty="0" err="1"/>
              <a:t>Adaboost</a:t>
            </a:r>
            <a:r>
              <a:rPr lang="en-US" sz="1200" dirty="0"/>
              <a:t> [44]</a:t>
            </a:r>
          </a:p>
        </p:txBody>
      </p:sp>
    </p:spTree>
    <p:extLst>
      <p:ext uri="{BB962C8B-B14F-4D97-AF65-F5344CB8AC3E}">
        <p14:creationId xmlns:p14="http://schemas.microsoft.com/office/powerpoint/2010/main" val="393924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2.6.2.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8258F4E-3FDF-9DAD-0B2E-E335F7AD966B}"/>
              </a:ext>
            </a:extLst>
          </p:cNvPr>
          <p:cNvSpPr txBox="1"/>
          <p:nvPr/>
        </p:nvSpPr>
        <p:spPr>
          <a:xfrm>
            <a:off x="854829" y="1813598"/>
            <a:ext cx="10662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Regression models:</a:t>
            </a:r>
          </a:p>
          <a:p>
            <a:endParaRPr lang="en-US" sz="2000" dirty="0"/>
          </a:p>
          <a:p>
            <a:r>
              <a:rPr lang="en-US" sz="2000" b="1" dirty="0"/>
              <a:t>2.6.2.11.	Gaussian Process [35]</a:t>
            </a:r>
          </a:p>
          <a:p>
            <a:r>
              <a:rPr lang="en-US" sz="2000" b="1" dirty="0"/>
              <a:t>        </a:t>
            </a:r>
          </a:p>
          <a:p>
            <a:r>
              <a:rPr lang="en-US" sz="2000" b="1" dirty="0"/>
              <a:t>2.6.2.12.	Hist Gradient Boosting</a:t>
            </a:r>
          </a:p>
          <a:p>
            <a:r>
              <a:rPr lang="en-US" sz="2000" b="1" dirty="0"/>
              <a:t>        </a:t>
            </a:r>
            <a:br>
              <a:rPr lang="en-US" sz="2000" b="1" dirty="0"/>
            </a:br>
            <a:r>
              <a:rPr lang="en-US" sz="2000" b="1" dirty="0"/>
              <a:t>2.6.2.13.	k Nearest Neighbors</a:t>
            </a:r>
          </a:p>
          <a:p>
            <a:r>
              <a:rPr lang="en-US" sz="2000" b="1" dirty="0"/>
              <a:t>        </a:t>
            </a:r>
          </a:p>
          <a:p>
            <a:r>
              <a:rPr lang="en-US" sz="2000" b="1" dirty="0"/>
              <a:t>2.6.2.14.	Linear Support Vector Machine (SVM)</a:t>
            </a:r>
          </a:p>
          <a:p>
            <a:endParaRPr lang="en-US" sz="2000" b="1" dirty="0"/>
          </a:p>
          <a:p>
            <a:r>
              <a:rPr lang="en-US" sz="2000" b="1" dirty="0"/>
              <a:t>2.6.2.15.        Multi-Layer Perceptron (MLP)</a:t>
            </a:r>
          </a:p>
        </p:txBody>
      </p:sp>
      <p:pic>
        <p:nvPicPr>
          <p:cNvPr id="5" name="Picture 2" descr="KNN visualization in just 13 lines of code | by Deepthi A R | Towards Data  Science">
            <a:extLst>
              <a:ext uri="{FF2B5EF4-FFF2-40B4-BE49-F238E27FC236}">
                <a16:creationId xmlns:a16="http://schemas.microsoft.com/office/drawing/2014/main" id="{0CB4C7EE-DE0D-F897-8615-9DDD281D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11" y="1724579"/>
            <a:ext cx="2924097" cy="211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C8B290-1A49-46E3-BA8E-DA539A8E18E6}"/>
              </a:ext>
            </a:extLst>
          </p:cNvPr>
          <p:cNvSpPr txBox="1"/>
          <p:nvPr/>
        </p:nvSpPr>
        <p:spPr>
          <a:xfrm>
            <a:off x="9901419" y="2642886"/>
            <a:ext cx="1073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</a:t>
            </a:r>
            <a:r>
              <a:rPr lang="en-US" sz="1200" dirty="0" err="1"/>
              <a:t>kNN</a:t>
            </a:r>
            <a:r>
              <a:rPr lang="en-US" sz="1200" dirty="0"/>
              <a:t> [45]</a:t>
            </a:r>
          </a:p>
        </p:txBody>
      </p:sp>
    </p:spTree>
    <p:extLst>
      <p:ext uri="{BB962C8B-B14F-4D97-AF65-F5344CB8AC3E}">
        <p14:creationId xmlns:p14="http://schemas.microsoft.com/office/powerpoint/2010/main" val="106804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2.6.2. Regression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C8258F4E-3FDF-9DAD-0B2E-E335F7AD966B}"/>
              </a:ext>
            </a:extLst>
          </p:cNvPr>
          <p:cNvSpPr txBox="1"/>
          <p:nvPr/>
        </p:nvSpPr>
        <p:spPr>
          <a:xfrm>
            <a:off x="854829" y="1813598"/>
            <a:ext cx="106629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Incorporated Regression models:</a:t>
            </a:r>
          </a:p>
          <a:p>
            <a:endParaRPr lang="en-US" sz="2000" dirty="0"/>
          </a:p>
          <a:p>
            <a:r>
              <a:rPr lang="en-US" sz="2000" b="1" dirty="0"/>
              <a:t>2.6.2.16.	SGD</a:t>
            </a:r>
          </a:p>
          <a:p>
            <a:endParaRPr lang="en-US" sz="2000" b="1" dirty="0"/>
          </a:p>
          <a:p>
            <a:r>
              <a:rPr lang="en-US" sz="2000" b="1" dirty="0"/>
              <a:t>2.6.1.17.	Light Gradient Boosting Machine (</a:t>
            </a:r>
            <a:r>
              <a:rPr lang="en-US" sz="2000" b="1" dirty="0" err="1"/>
              <a:t>LightGBM</a:t>
            </a:r>
            <a:r>
              <a:rPr lang="en-US" sz="2000" b="1" dirty="0"/>
              <a:t>) [36]</a:t>
            </a:r>
          </a:p>
          <a:p>
            <a:endParaRPr lang="en-US" sz="2000" b="1" dirty="0"/>
          </a:p>
          <a:p>
            <a:r>
              <a:rPr lang="en-US" sz="2000" b="1" dirty="0"/>
              <a:t>2.6.1.18.	Extreme Gradient Boosting (</a:t>
            </a:r>
            <a:r>
              <a:rPr lang="en-US" sz="2000" b="1" dirty="0" err="1"/>
              <a:t>XGBoost</a:t>
            </a:r>
            <a:r>
              <a:rPr lang="en-US" sz="2000" b="1" dirty="0"/>
              <a:t>) [37]</a:t>
            </a:r>
          </a:p>
          <a:p>
            <a:endParaRPr lang="en-US" sz="2000" b="1" dirty="0"/>
          </a:p>
          <a:p>
            <a:r>
              <a:rPr lang="en-US" sz="2000" b="1" dirty="0"/>
              <a:t>2.6.1.19.	Generalized Additive Models (GAM) [38]</a:t>
            </a:r>
          </a:p>
          <a:p>
            <a:r>
              <a:rPr lang="en-US" sz="2000" b="1" dirty="0"/>
              <a:t>	</a:t>
            </a:r>
          </a:p>
        </p:txBody>
      </p:sp>
      <p:pic>
        <p:nvPicPr>
          <p:cNvPr id="5" name="Picture 2" descr="Variants of Gradient Descent">
            <a:extLst>
              <a:ext uri="{FF2B5EF4-FFF2-40B4-BE49-F238E27FC236}">
                <a16:creationId xmlns:a16="http://schemas.microsoft.com/office/drawing/2014/main" id="{63B7FC68-FEF4-181E-84AC-91185D45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70" y="1654602"/>
            <a:ext cx="3860354" cy="19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DE599E-EC78-C804-1F61-1C9932F49ECD}"/>
              </a:ext>
            </a:extLst>
          </p:cNvPr>
          <p:cNvSpPr txBox="1"/>
          <p:nvPr/>
        </p:nvSpPr>
        <p:spPr>
          <a:xfrm>
            <a:off x="8387121" y="3788020"/>
            <a:ext cx="2433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Different Gradient Descent [46]</a:t>
            </a:r>
          </a:p>
        </p:txBody>
      </p:sp>
    </p:spTree>
    <p:extLst>
      <p:ext uri="{BB962C8B-B14F-4D97-AF65-F5344CB8AC3E}">
        <p14:creationId xmlns:p14="http://schemas.microsoft.com/office/powerpoint/2010/main" val="3739469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2.7. Model Selection &amp; Hyperparameter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087B3E9-75A5-A487-9CBE-1A235F60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25" y="2322916"/>
            <a:ext cx="2957916" cy="247058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50A3ACC8-B511-A132-710D-C397EB000785}"/>
              </a:ext>
            </a:extLst>
          </p:cNvPr>
          <p:cNvSpPr txBox="1"/>
          <p:nvPr/>
        </p:nvSpPr>
        <p:spPr>
          <a:xfrm>
            <a:off x="4165978" y="2322916"/>
            <a:ext cx="76530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connect all preprocessing methods and models with hyperparameter space, we use </a:t>
            </a:r>
            <a:r>
              <a:rPr lang="en-US" sz="2000" b="1" dirty="0" err="1"/>
              <a:t>ray.tune</a:t>
            </a:r>
            <a:r>
              <a:rPr lang="en-US" sz="2000" b="1" dirty="0"/>
              <a:t> </a:t>
            </a:r>
            <a:r>
              <a:rPr lang="en-US" sz="2000" dirty="0"/>
              <a:t>[47] for model selection and hyperparameter optimization.</a:t>
            </a:r>
          </a:p>
          <a:p>
            <a:endParaRPr lang="en-US" sz="2000" b="1" dirty="0"/>
          </a:p>
          <a:p>
            <a:r>
              <a:rPr lang="en-US" sz="2000" b="1" dirty="0" err="1"/>
              <a:t>ray.tune</a:t>
            </a:r>
            <a:r>
              <a:rPr lang="en-US" sz="2000" b="1" dirty="0"/>
              <a:t> </a:t>
            </a:r>
            <a:r>
              <a:rPr lang="en-US" sz="2000" dirty="0"/>
              <a:t>is a scalable Python package to conduct experiments on hyperparameter tuning with all common ML model structures (</a:t>
            </a:r>
            <a:r>
              <a:rPr lang="en-US" sz="2000" b="1" dirty="0"/>
              <a:t>scikit-learn</a:t>
            </a:r>
            <a:r>
              <a:rPr lang="en-US" sz="2000" dirty="0"/>
              <a:t> [39], </a:t>
            </a:r>
            <a:r>
              <a:rPr lang="en-US" sz="2000" b="1" dirty="0"/>
              <a:t>TensorFlow</a:t>
            </a:r>
            <a:r>
              <a:rPr lang="en-US" sz="2000" dirty="0"/>
              <a:t> [48], </a:t>
            </a:r>
            <a:r>
              <a:rPr lang="en-US" sz="2000" b="1" dirty="0" err="1"/>
              <a:t>PyTorch</a:t>
            </a:r>
            <a:r>
              <a:rPr lang="en-US" sz="2000" dirty="0"/>
              <a:t> [49], …) with search algorithms like </a:t>
            </a:r>
            <a:r>
              <a:rPr lang="en-US" sz="2000" b="1" dirty="0" err="1"/>
              <a:t>Optuna</a:t>
            </a:r>
            <a:r>
              <a:rPr lang="en-US" sz="2000" dirty="0"/>
              <a:t> [50], </a:t>
            </a:r>
            <a:r>
              <a:rPr lang="en-US" sz="2000" b="1" dirty="0" err="1"/>
              <a:t>HyperOpt</a:t>
            </a:r>
            <a:r>
              <a:rPr lang="en-US" sz="2000" dirty="0"/>
              <a:t> [51], …</a:t>
            </a:r>
          </a:p>
        </p:txBody>
      </p:sp>
    </p:spTree>
    <p:extLst>
      <p:ext uri="{BB962C8B-B14F-4D97-AF65-F5344CB8AC3E}">
        <p14:creationId xmlns:p14="http://schemas.microsoft.com/office/powerpoint/2010/main" val="1309392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2.7. Model Selection &amp; Hyperparameter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16C8840-6687-3A47-4D0C-8F6E195D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340"/>
          <a:stretch/>
        </p:blipFill>
        <p:spPr>
          <a:xfrm>
            <a:off x="295334" y="1827982"/>
            <a:ext cx="6120300" cy="3727558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C9C0B17E-3267-69F9-F2B9-960220C32904}"/>
              </a:ext>
            </a:extLst>
          </p:cNvPr>
          <p:cNvSpPr txBox="1"/>
          <p:nvPr/>
        </p:nvSpPr>
        <p:spPr>
          <a:xfrm>
            <a:off x="1989871" y="5683447"/>
            <a:ext cx="1889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Report training process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E96223D-67C4-458D-907B-4E4C573C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87" y="2462183"/>
            <a:ext cx="3900378" cy="1933634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01EBADDF-ABF0-AF93-4B9F-AA80D5B9F8D3}"/>
              </a:ext>
            </a:extLst>
          </p:cNvPr>
          <p:cNvSpPr txBox="1"/>
          <p:nvPr/>
        </p:nvSpPr>
        <p:spPr>
          <a:xfrm>
            <a:off x="8202300" y="4563638"/>
            <a:ext cx="2350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Store evaluation experiments</a:t>
            </a:r>
          </a:p>
        </p:txBody>
      </p:sp>
    </p:spTree>
    <p:extLst>
      <p:ext uri="{BB962C8B-B14F-4D97-AF65-F5344CB8AC3E}">
        <p14:creationId xmlns:p14="http://schemas.microsoft.com/office/powerpoint/2010/main" val="1408425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2.7. Model Selection &amp; Hyperparameter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C9C0B17E-3267-69F9-F2B9-960220C32904}"/>
              </a:ext>
            </a:extLst>
          </p:cNvPr>
          <p:cNvSpPr txBox="1"/>
          <p:nvPr/>
        </p:nvSpPr>
        <p:spPr>
          <a:xfrm>
            <a:off x="1739973" y="4758932"/>
            <a:ext cx="2707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Record optimal setting for checking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01EBADDF-ABF0-AF93-4B9F-AA80D5B9F8D3}"/>
              </a:ext>
            </a:extLst>
          </p:cNvPr>
          <p:cNvSpPr txBox="1"/>
          <p:nvPr/>
        </p:nvSpPr>
        <p:spPr>
          <a:xfrm>
            <a:off x="8537390" y="4327963"/>
            <a:ext cx="2350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Store trained pipelines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58E0FA6-0335-B581-06FD-E033BAAD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7" y="2748736"/>
            <a:ext cx="5961585" cy="185110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E5A423-DE37-397D-2006-8C847B25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59" y="3310634"/>
            <a:ext cx="4463811" cy="8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4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2.7.1. Model </a:t>
            </a:r>
            <a:r>
              <a:rPr lang="en-US" altLang="zh-CN" dirty="0"/>
              <a:t>Ensemble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EB04328D-9D0C-80A0-EE26-D826B4BF2A64}"/>
              </a:ext>
            </a:extLst>
          </p:cNvPr>
          <p:cNvSpPr txBox="1"/>
          <p:nvPr/>
        </p:nvSpPr>
        <p:spPr>
          <a:xfrm>
            <a:off x="854829" y="1813598"/>
            <a:ext cx="106629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fight with data imbalance, model ensemble is another common solution, which is included in the pipeline.</a:t>
            </a:r>
          </a:p>
          <a:p>
            <a:endParaRPr lang="en-US" sz="2000" b="1" dirty="0"/>
          </a:p>
          <a:p>
            <a:r>
              <a:rPr lang="en-US" sz="2000" dirty="0"/>
              <a:t>Three commonly-used model ensembles are included: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r>
              <a:rPr lang="en-US" sz="2000" b="1" dirty="0"/>
              <a:t>Stacking</a:t>
            </a:r>
          </a:p>
          <a:p>
            <a:pPr lvl="1"/>
            <a:r>
              <a:rPr lang="en-US" sz="2000" dirty="0"/>
              <a:t>Models are trained parallelly on all train sets, but predictions are weighted as final prediction.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b="1" dirty="0"/>
              <a:t>Bagging</a:t>
            </a:r>
          </a:p>
          <a:p>
            <a:pPr lvl="1"/>
            <a:r>
              <a:rPr lang="en-US" sz="2000" dirty="0"/>
              <a:t>Models are trained on subsets of train sets, and weighted predictions as final prediction.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b="1" dirty="0"/>
              <a:t>Boosting</a:t>
            </a:r>
          </a:p>
          <a:p>
            <a:pPr lvl="1"/>
            <a:r>
              <a:rPr lang="en-US" sz="2000" dirty="0"/>
              <a:t>Models are trained on error of past models, and all predictions summed as final prediction.</a:t>
            </a:r>
          </a:p>
        </p:txBody>
      </p:sp>
    </p:spTree>
    <p:extLst>
      <p:ext uri="{BB962C8B-B14F-4D97-AF65-F5344CB8AC3E}">
        <p14:creationId xmlns:p14="http://schemas.microsoft.com/office/powerpoint/2010/main" val="32517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3.1. Heart Failure Prediction (Classification)</a:t>
            </a:r>
          </a:p>
          <a:p>
            <a:endParaRPr lang="en-US" sz="2000" dirty="0"/>
          </a:p>
          <a:p>
            <a:r>
              <a:rPr lang="en-US" sz="2000" dirty="0"/>
              <a:t>Command </a:t>
            </a:r>
            <a:r>
              <a:rPr lang="en-US" altLang="zh-CN" sz="2000" dirty="0"/>
              <a:t>line job: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 (ignore all report process):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 using 5 pipeline stacking: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8B9A3-B29E-2A3C-5822-F0578BC2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03" y="2711006"/>
            <a:ext cx="9257590" cy="108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CD94B-5A0A-7E4C-EF08-3E563463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8" y="3773991"/>
            <a:ext cx="8119560" cy="45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0F005-B1C7-8636-9A49-5824939A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8" y="5354824"/>
            <a:ext cx="8119560" cy="4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9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3.1. Heart Failure Prediction (Classification)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6DC74A9-0DE8-ADB0-FF96-F3381E0E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80" y="2211327"/>
            <a:ext cx="7028124" cy="3417061"/>
          </a:xfrm>
          <a:prstGeom prst="rect">
            <a:avLst/>
          </a:prstGeom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B1D91E1D-D63D-4E29-68FE-C736F777D2CD}"/>
              </a:ext>
            </a:extLst>
          </p:cNvPr>
          <p:cNvSpPr txBox="1"/>
          <p:nvPr/>
        </p:nvSpPr>
        <p:spPr>
          <a:xfrm>
            <a:off x="5204470" y="5723241"/>
            <a:ext cx="107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Load data</a:t>
            </a:r>
          </a:p>
        </p:txBody>
      </p:sp>
    </p:spTree>
    <p:extLst>
      <p:ext uri="{BB962C8B-B14F-4D97-AF65-F5344CB8AC3E}">
        <p14:creationId xmlns:p14="http://schemas.microsoft.com/office/powerpoint/2010/main" val="63636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1. Introduction to </a:t>
            </a:r>
            <a:r>
              <a:rPr lang="en-US" dirty="0" err="1"/>
              <a:t>A</a:t>
            </a:r>
            <a:r>
              <a:rPr lang="en-US" altLang="zh-CN" dirty="0" err="1"/>
              <a:t>utoML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04CC003-7A8B-D711-964D-B421BB271A0D}"/>
              </a:ext>
            </a:extLst>
          </p:cNvPr>
          <p:cNvSpPr txBox="1"/>
          <p:nvPr/>
        </p:nvSpPr>
        <p:spPr>
          <a:xfrm>
            <a:off x="900371" y="1646121"/>
            <a:ext cx="10662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Automated Machine Learning (AutoML) is one of the solutions.</a:t>
            </a:r>
          </a:p>
          <a:p>
            <a:endParaRPr lang="en-US" sz="2000" dirty="0"/>
          </a:p>
          <a:p>
            <a:r>
              <a:rPr lang="en-US" sz="2000" dirty="0"/>
              <a:t>AutoML tries to automatically select a ML model and tuning for optimal hyperparameters, so that “non-expert users” can apply ML to their application scenarios more effectively and “achieve improved performance”. [3]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8B17-69C8-78B9-9B10-AB4563EA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4" y="4113546"/>
            <a:ext cx="5115117" cy="379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4A133-C758-4B5F-F93A-08B0B8D2F295}"/>
              </a:ext>
            </a:extLst>
          </p:cNvPr>
          <p:cNvSpPr txBox="1"/>
          <p:nvPr/>
        </p:nvSpPr>
        <p:spPr>
          <a:xfrm>
            <a:off x="8267338" y="4199234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auto-sklearn [5]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C7FE4-BBC2-FED9-293A-5D1B8E1A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51" y="3344681"/>
            <a:ext cx="4017712" cy="763824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2B8E38FA-8557-9766-EF4A-A89372E48C2F}"/>
              </a:ext>
            </a:extLst>
          </p:cNvPr>
          <p:cNvSpPr txBox="1"/>
          <p:nvPr/>
        </p:nvSpPr>
        <p:spPr>
          <a:xfrm>
            <a:off x="1831514" y="4603990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</a:t>
            </a:r>
            <a:r>
              <a:rPr lang="en-US" sz="1200" dirty="0" err="1"/>
              <a:t>AutoGluon</a:t>
            </a:r>
            <a:r>
              <a:rPr lang="en-US" sz="1200" dirty="0"/>
              <a:t> [4]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7080F9CB-E0F5-4246-EA0A-E6ED67BAE969}"/>
              </a:ext>
            </a:extLst>
          </p:cNvPr>
          <p:cNvSpPr txBox="1"/>
          <p:nvPr/>
        </p:nvSpPr>
        <p:spPr>
          <a:xfrm>
            <a:off x="7594671" y="5571433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Auto-</a:t>
            </a:r>
            <a:r>
              <a:rPr lang="en-US" sz="1200" dirty="0" err="1"/>
              <a:t>PyTorch</a:t>
            </a:r>
            <a:r>
              <a:rPr lang="en-US" sz="1200" dirty="0"/>
              <a:t> [ 6]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82D8AF-3CDD-24D3-3C8D-CF2A44862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12" y="4682273"/>
            <a:ext cx="5420098" cy="7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4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3.1. Heart Failure Prediction (Classification)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C487EFC-F374-66AC-EAA3-91225AC4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53" y="2109282"/>
            <a:ext cx="7356693" cy="3496387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9C2E797B-4E67-5DE4-6432-58477042B191}"/>
              </a:ext>
            </a:extLst>
          </p:cNvPr>
          <p:cNvSpPr txBox="1"/>
          <p:nvPr/>
        </p:nvSpPr>
        <p:spPr>
          <a:xfrm>
            <a:off x="4871272" y="5676106"/>
            <a:ext cx="2847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Train Test split &amp; conduct experiment</a:t>
            </a:r>
          </a:p>
        </p:txBody>
      </p:sp>
    </p:spTree>
    <p:extLst>
      <p:ext uri="{BB962C8B-B14F-4D97-AF65-F5344CB8AC3E}">
        <p14:creationId xmlns:p14="http://schemas.microsoft.com/office/powerpoint/2010/main" val="2986647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3.1. Heart Failure Prediction (Classification)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9C2E797B-4E67-5DE4-6432-58477042B191}"/>
              </a:ext>
            </a:extLst>
          </p:cNvPr>
          <p:cNvSpPr txBox="1"/>
          <p:nvPr/>
        </p:nvSpPr>
        <p:spPr>
          <a:xfrm>
            <a:off x="5004664" y="4623206"/>
            <a:ext cx="2182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Evaluate Test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32D4A-2F50-ABA8-E0FA-A7C1195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18" y="3221021"/>
            <a:ext cx="8148194" cy="8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7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3.2. Insurance Premium Prediction (Regression)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4B8D82-2D3E-8078-17FB-003B7FBB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5" y="2265794"/>
            <a:ext cx="6915534" cy="3408030"/>
          </a:xfrm>
          <a:prstGeom prst="rect">
            <a:avLst/>
          </a:prstGeom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200C6732-5BEC-E86E-8D4A-225467BD1857}"/>
              </a:ext>
            </a:extLst>
          </p:cNvPr>
          <p:cNvSpPr txBox="1"/>
          <p:nvPr/>
        </p:nvSpPr>
        <p:spPr>
          <a:xfrm>
            <a:off x="4867562" y="5732902"/>
            <a:ext cx="107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Load data</a:t>
            </a:r>
          </a:p>
        </p:txBody>
      </p:sp>
    </p:spTree>
    <p:extLst>
      <p:ext uri="{BB962C8B-B14F-4D97-AF65-F5344CB8AC3E}">
        <p14:creationId xmlns:p14="http://schemas.microsoft.com/office/powerpoint/2010/main" val="4130638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3.2. Insurance Premium Prediction (Regression)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200C6732-5BEC-E86E-8D4A-225467BD1857}"/>
              </a:ext>
            </a:extLst>
          </p:cNvPr>
          <p:cNvSpPr txBox="1"/>
          <p:nvPr/>
        </p:nvSpPr>
        <p:spPr>
          <a:xfrm>
            <a:off x="4225778" y="5709614"/>
            <a:ext cx="3061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Train Test split &amp; conduct experiment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7FB61D0-768C-59DB-5912-06C9BE57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94" y="2170814"/>
            <a:ext cx="6196101" cy="34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30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3.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3" y="1593018"/>
            <a:ext cx="6096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3.2. Insurance Premium Prediction (Regression)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200C6732-5BEC-E86E-8D4A-225467BD1857}"/>
              </a:ext>
            </a:extLst>
          </p:cNvPr>
          <p:cNvSpPr txBox="1"/>
          <p:nvPr/>
        </p:nvSpPr>
        <p:spPr>
          <a:xfrm>
            <a:off x="4629023" y="4332982"/>
            <a:ext cx="2101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Evaluate Test Performance</a:t>
            </a:r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B11881E-49C3-1DA5-84C8-5107CF5B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158" y="2991168"/>
            <a:ext cx="8212563" cy="10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4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4. Summary &amp;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5438C-2951-D1DD-CCA4-EFEE72B2FF67}"/>
              </a:ext>
            </a:extLst>
          </p:cNvPr>
          <p:cNvSpPr txBox="1"/>
          <p:nvPr/>
        </p:nvSpPr>
        <p:spPr>
          <a:xfrm>
            <a:off x="1100402" y="1593018"/>
            <a:ext cx="102358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Summary:</a:t>
            </a:r>
          </a:p>
          <a:p>
            <a:r>
              <a:rPr lang="en-US" sz="2000" dirty="0"/>
              <a:t>	(1)	Provide a </a:t>
            </a:r>
            <a:r>
              <a:rPr lang="en-US" sz="2000" b="1" dirty="0"/>
              <a:t>workable</a:t>
            </a:r>
            <a:r>
              <a:rPr lang="en-US" sz="2000" dirty="0"/>
              <a:t> pipeline/framework for AutoML tasks.</a:t>
            </a:r>
          </a:p>
          <a:p>
            <a:r>
              <a:rPr lang="en-US" sz="2000" dirty="0"/>
              <a:t>	(2) 	</a:t>
            </a:r>
            <a:r>
              <a:rPr lang="en-US" sz="2000" b="1" dirty="0"/>
              <a:t>Performance</a:t>
            </a:r>
            <a:r>
              <a:rPr lang="en-US" sz="2000" dirty="0"/>
              <a:t> and </a:t>
            </a:r>
            <a:r>
              <a:rPr lang="en-US" sz="2000" b="1" dirty="0"/>
              <a:t>efficiency</a:t>
            </a:r>
            <a:r>
              <a:rPr lang="en-US" sz="2000" dirty="0"/>
              <a:t> of the pipeline for small datasets are at acceptable level.</a:t>
            </a:r>
          </a:p>
          <a:p>
            <a:r>
              <a:rPr lang="en-US" sz="2000" dirty="0"/>
              <a:t>	(3)	For further improvement on accuracy, </a:t>
            </a:r>
            <a:r>
              <a:rPr lang="en-US" sz="2000" b="1" dirty="0"/>
              <a:t>increase the time budget </a:t>
            </a:r>
            <a:r>
              <a:rPr lang="en-US" sz="2000" dirty="0"/>
              <a:t>to allow more search &amp; 	evaluations; or use current results as </a:t>
            </a:r>
            <a:r>
              <a:rPr lang="en-US" sz="2000" b="1" dirty="0"/>
              <a:t>baseline </a:t>
            </a:r>
            <a:r>
              <a:rPr lang="en-US" sz="2000" dirty="0"/>
              <a:t>to limit further search space.</a:t>
            </a:r>
          </a:p>
          <a:p>
            <a:endParaRPr lang="en-US" sz="2000" dirty="0"/>
          </a:p>
          <a:p>
            <a:r>
              <a:rPr lang="en-US" sz="2000" dirty="0"/>
              <a:t>Future:</a:t>
            </a:r>
          </a:p>
          <a:p>
            <a:r>
              <a:rPr lang="en-US" sz="2000" dirty="0"/>
              <a:t>	(1)	Modify the search space to allow faster training; Develop/Apply better search algorithm;</a:t>
            </a:r>
          </a:p>
          <a:p>
            <a:r>
              <a:rPr lang="en-US" sz="2000" dirty="0"/>
              <a:t>	(2)	Find an applicable Neural Architecture Search (NAS) algorithm and hyperparameter 	optimization algorithm to expand allowed tasks.</a:t>
            </a:r>
          </a:p>
          <a:p>
            <a:r>
              <a:rPr lang="en-US" sz="2000" dirty="0"/>
              <a:t>	(3)	AutoML usually is time-consuming, computational-expansive, thus, train on large 	datasets are not feasible, which limits its applications. Apply Few-shot, One-shot idea to 	improve efficiency.</a:t>
            </a:r>
          </a:p>
        </p:txBody>
      </p:sp>
    </p:spTree>
    <p:extLst>
      <p:ext uri="{BB962C8B-B14F-4D97-AF65-F5344CB8AC3E}">
        <p14:creationId xmlns:p14="http://schemas.microsoft.com/office/powerpoint/2010/main" val="143971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Mitchell, T. M., &amp; Mitchell, T. M. (1997).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Machine learning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(Vol. 1, No. 9). New York: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McGraw-hill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[2]		</a:t>
            </a:r>
            <a:r>
              <a:rPr lang="en-US" sz="2000" dirty="0">
                <a:solidFill>
                  <a:srgbClr val="222222"/>
                </a:solidFill>
                <a:hlinkClick r:id="rId2"/>
              </a:rPr>
              <a:t>https://www.imeche.org/news/news-article/webinar-autonomous-vehicles---the-challenges-of-automated-driving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[3]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Thornton, C.,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Hutter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Hoos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H. H., &amp; Leyton-Brown, K. (2013, August). Auto-WEKA: Combined selection and hyperparameter optimization of classification algorithms.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Proceedings of the 19th ACM SIGKDD international conference on Knowledge discovery and data mining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847-855).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[4]		</a:t>
            </a:r>
            <a:r>
              <a:rPr lang="en-US" sz="2000" dirty="0">
                <a:hlinkClick r:id="rId3"/>
              </a:rPr>
              <a:t>https://auto.gluon.ai/stable/index.html</a:t>
            </a:r>
            <a:endParaRPr lang="en-US" sz="2000" dirty="0"/>
          </a:p>
          <a:p>
            <a:r>
              <a:rPr lang="en-US" sz="2000" dirty="0"/>
              <a:t>[5]		</a:t>
            </a:r>
            <a:r>
              <a:rPr lang="en-US" sz="2000" dirty="0">
                <a:hlinkClick r:id="rId4"/>
              </a:rPr>
              <a:t>https://automl.github.io/auto-sklearn/master/</a:t>
            </a:r>
            <a:endParaRPr lang="en-US" sz="2000" dirty="0"/>
          </a:p>
          <a:p>
            <a:r>
              <a:rPr lang="en-US" sz="2000" dirty="0"/>
              <a:t>[6]		</a:t>
            </a:r>
            <a:r>
              <a:rPr lang="en-US" sz="2000" dirty="0">
                <a:hlinkClick r:id="rId5"/>
              </a:rPr>
              <a:t>https://automl.github.io/Auto-PyTorch/development/</a:t>
            </a:r>
            <a:endParaRPr lang="en-US" sz="2000" dirty="0"/>
          </a:p>
          <a:p>
            <a:r>
              <a:rPr lang="en-US" sz="2000" dirty="0">
                <a:solidFill>
                  <a:srgbClr val="222222"/>
                </a:solidFill>
              </a:rPr>
              <a:t>[7]		</a:t>
            </a:r>
            <a:r>
              <a:rPr lang="en-US" sz="2000" dirty="0">
                <a:hlinkClick r:id="rId6"/>
              </a:rPr>
              <a:t>https://github.com/hibayesian/awesome-automl-papers/blob/master/resources/automl.png</a:t>
            </a:r>
            <a:endParaRPr lang="en-US" sz="2000" dirty="0"/>
          </a:p>
          <a:p>
            <a:r>
              <a:rPr lang="en-US" sz="2000" dirty="0">
                <a:solidFill>
                  <a:srgbClr val="222222"/>
                </a:solidFill>
              </a:rPr>
              <a:t>[8]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Musil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C. M., Warner, C. B.,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Yobas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P. K., &amp; Jones, S. L. (2002). A comparison of imputation techniques for handling missing data.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Western journal of nursing research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24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(7), 815-829.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[9]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Stekhoven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D. J.,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Bühlmann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P. (2012).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MissForest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—non-parametric missing value imputation for mixed-type data.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Bioinformatics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(1), 112-118.</a:t>
            </a:r>
            <a:endParaRPr lang="en-US" sz="2000" dirty="0">
              <a:solidFill>
                <a:srgbClr val="22222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[10]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Azur, M. J., Stuart, E. A.,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Frangakis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C., &amp; Leaf, P. J. (2011). Multiple imputation by chained equations: what is it and how does it work?.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International journal of methods in psychiatric research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20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(1), 40-49.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[11]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Yoon, J., Jordon, J.,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Schaar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M. (2018, July). Gain: Missing data imputation using generative adversarial nets.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International conference on machine learning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5689-5698). PMLR.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[12]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Batista, G. E.,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Prati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R. C.,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Monard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M. C. (2004). A study of the behavior of several methods for balancing machine learning training data.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ACM SIGKDD explorations newsletter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6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(1), 20-29.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[13]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Tomek, I. (1976). Two modifications of CNN.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[14]		</a:t>
            </a:r>
            <a:r>
              <a:rPr lang="en-US" sz="2000" dirty="0">
                <a:hlinkClick r:id="rId2"/>
              </a:rPr>
              <a:t>https://mlwhiz.com/blog/2020/01/28/imbal/</a:t>
            </a:r>
            <a:endParaRPr lang="en-US" sz="2000" dirty="0"/>
          </a:p>
          <a:p>
            <a:r>
              <a:rPr lang="en-US" sz="2000" dirty="0">
                <a:solidFill>
                  <a:srgbClr val="222222"/>
                </a:solidFill>
              </a:rPr>
              <a:t>[15]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Wilson, D. L. (1972). Asymptotic properties of nearest neighbor rules using edited data.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IEEE Transactions on Systems, Man, and Cybernetics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(3), 408-421.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[16]		</a:t>
            </a:r>
            <a:r>
              <a:rPr lang="en-US" sz="2000" dirty="0">
                <a:hlinkClick r:id="rId3"/>
              </a:rPr>
              <a:t>https://www.researchgate.net/figure/Wilson-Editing-for-a-1-NN-Classifier_fig1_4133603</a:t>
            </a:r>
            <a:endParaRPr lang="en-US" sz="2000" dirty="0">
              <a:solidFill>
                <a:srgbClr val="22222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93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[17]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Hart, P. (1968). The condensed nearest neighbor rule (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corresp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.).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IEEE transactions on information theory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14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(3), 515-516.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[18]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Chawla, N. V., Bowyer, K. W., Hall, L. O.,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Kegelmeyer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W. P. (2002). SMOTE: synthetic minority over-sampling technique.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Journal of artificial intelligence research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16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321-357.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[19]		</a:t>
            </a:r>
            <a:r>
              <a:rPr lang="en-US" sz="2000" dirty="0">
                <a:hlinkClick r:id="rId2"/>
              </a:rPr>
              <a:t>https://towardsdatascience.com/stop-using-smote-to-handle-all-your-imbalanced-data-34403399d3be</a:t>
            </a:r>
            <a:endParaRPr lang="en-US" sz="2000" dirty="0"/>
          </a:p>
          <a:p>
            <a:r>
              <a:rPr lang="en-US" sz="2000" dirty="0">
                <a:solidFill>
                  <a:srgbClr val="222222"/>
                </a:solidFill>
              </a:rPr>
              <a:t>[20]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Chandrashekar, G.,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Sahin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 (2014). A survey on feature selection methods.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Computers &amp; Electrical Engineering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40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(1), 16-28.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[21] 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Somol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P.,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Pudil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P.,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Novovičová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J.,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Paclık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P. (1999). Adaptive floating search methods in feature selection.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Pattern recognition letters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20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(11-13), 1157-1163.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[22]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Tan, F., Fu, X., Zhang, Y., &amp; Bourgeois, A. G. (2008). A genetic algorithm-based method for feature subset selection.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Soft Computing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(2), 111-120.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[23]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Liu, Y., Tang, F., &amp; Zeng, Z. (2014). Feature selection based on dependency margin.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IEEE Transactions on Cybernetics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45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(6), 1209-1221.</a:t>
            </a:r>
            <a:endParaRPr lang="en-US" sz="2000" dirty="0">
              <a:solidFill>
                <a:srgbClr val="22222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7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[24]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Peng, H., Long, F., &amp; Ding, C. (2005). Feature selection based on mutual information criteria of max-dependency, max-relevance, and min-redundancy.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IEEE Transactions on pattern analysis and machine intelligence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27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(8), 1226-1238.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[25]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Li, Z. (2022). A Feature Selection Method Using Dynamic Dependency and Redundancy Analysis.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Arabian Journal for Science and Engineering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1-15.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[26]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Lall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S., Sinha, D., Ghosh, A., Sengupta, D., &amp; Bandyopadhyay, S. (2021). Stable feature selection using copula based mutual information.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Pattern Recognition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112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107697.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[27]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Lall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S., &amp; Bandyopadhyay, S. (2019, September). An l1-Norm regularized copula based feature selection.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Proceedings of the 2019 3rd International Symposium on Computer Science and Intelligent Control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1-6).</a:t>
            </a:r>
          </a:p>
          <a:p>
            <a:r>
              <a:rPr lang="en-US" sz="2000" dirty="0"/>
              <a:t>[28] 	Hastie, T., Rosset, S., Zhu, J. &amp; Zou, H. Multi-class </a:t>
            </a:r>
            <a:r>
              <a:rPr lang="en-US" sz="2000" dirty="0" err="1"/>
              <a:t>adaboost</a:t>
            </a:r>
            <a:r>
              <a:rPr lang="en-US" sz="2000" dirty="0"/>
              <a:t>. </a:t>
            </a:r>
            <a:r>
              <a:rPr lang="en-US" sz="2000" i="1" dirty="0"/>
              <a:t>Statistics and its Interface</a:t>
            </a:r>
          </a:p>
          <a:p>
            <a:r>
              <a:rPr lang="en-US" sz="2000" b="1" dirty="0"/>
              <a:t>2</a:t>
            </a:r>
            <a:r>
              <a:rPr lang="en-US" sz="2000" dirty="0"/>
              <a:t>, 349–360 (2009).</a:t>
            </a:r>
          </a:p>
          <a:p>
            <a:r>
              <a:rPr lang="en-US" sz="2000" dirty="0"/>
              <a:t>[29]		Safavian, S. R. &amp; </a:t>
            </a:r>
            <a:r>
              <a:rPr lang="en-US" sz="2000" dirty="0" err="1"/>
              <a:t>Landgrebe</a:t>
            </a:r>
            <a:r>
              <a:rPr lang="en-US" sz="2000" dirty="0"/>
              <a:t>, D. A survey of decision tree classifier methodology. </a:t>
            </a:r>
            <a:r>
              <a:rPr lang="en-US" sz="2000" i="1" dirty="0"/>
              <a:t>IEEE</a:t>
            </a:r>
          </a:p>
          <a:p>
            <a:r>
              <a:rPr lang="en-US" sz="2000" i="1" dirty="0"/>
              <a:t>transactions on systems, man, and cybernetics </a:t>
            </a:r>
            <a:r>
              <a:rPr lang="en-US" sz="2000" b="1" dirty="0"/>
              <a:t>21</a:t>
            </a:r>
            <a:r>
              <a:rPr lang="en-US" sz="2000" dirty="0"/>
              <a:t>, 660–674 (1991).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</a:t>
            </a:fld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A52E16F-0D49-4AC5-BB8B-C7F2BC53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18" y="397782"/>
            <a:ext cx="7884269" cy="55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7DAF1CC5-8693-4955-99AF-7C947DA2C7C9}"/>
              </a:ext>
            </a:extLst>
          </p:cNvPr>
          <p:cNvSpPr txBox="1"/>
          <p:nvPr/>
        </p:nvSpPr>
        <p:spPr>
          <a:xfrm>
            <a:off x="9600818" y="5515191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AutoML research mainstream [7]</a:t>
            </a:r>
          </a:p>
        </p:txBody>
      </p:sp>
    </p:spTree>
    <p:extLst>
      <p:ext uri="{BB962C8B-B14F-4D97-AF65-F5344CB8AC3E}">
        <p14:creationId xmlns:p14="http://schemas.microsoft.com/office/powerpoint/2010/main" val="757587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[30]		Fan, R.-E., Chang, K.-W., Hsieh, C.-J., Wang, X.-R. &amp; Lin, C.-J. </a:t>
            </a:r>
            <a:r>
              <a:rPr lang="en-US" sz="2000" dirty="0" err="1"/>
              <a:t>Liblinear</a:t>
            </a:r>
            <a:r>
              <a:rPr lang="en-US" sz="2000" dirty="0"/>
              <a:t>: A library for</a:t>
            </a:r>
          </a:p>
          <a:p>
            <a:r>
              <a:rPr lang="en-US" sz="2000" dirty="0"/>
              <a:t>large linear classification. </a:t>
            </a:r>
            <a:r>
              <a:rPr lang="en-US" sz="2000" i="1" dirty="0"/>
              <a:t>the Journal of machine Learning research </a:t>
            </a:r>
            <a:r>
              <a:rPr lang="en-US" sz="2000" b="1" dirty="0"/>
              <a:t>9</a:t>
            </a:r>
            <a:r>
              <a:rPr lang="en-US" sz="2000" dirty="0"/>
              <a:t>, 1871–1874 (2008).</a:t>
            </a:r>
          </a:p>
          <a:p>
            <a:r>
              <a:rPr lang="en-US" sz="2000" dirty="0"/>
              <a:t>[31]		Chang, C.-C. &amp; Lin, C.-J. </a:t>
            </a:r>
            <a:r>
              <a:rPr lang="en-US" sz="2000" dirty="0" err="1"/>
              <a:t>Libsvm</a:t>
            </a:r>
            <a:r>
              <a:rPr lang="en-US" sz="2000" dirty="0"/>
              <a:t>: a library for support vector machines. </a:t>
            </a:r>
            <a:r>
              <a:rPr lang="en-US" sz="2000" i="1" dirty="0"/>
              <a:t>ACM transactions</a:t>
            </a:r>
          </a:p>
          <a:p>
            <a:r>
              <a:rPr lang="en-US" sz="2000" i="1" dirty="0"/>
              <a:t>on intelligent systems and technology (TIST) </a:t>
            </a:r>
            <a:r>
              <a:rPr lang="en-US" sz="2000" b="1" dirty="0"/>
              <a:t>2</a:t>
            </a:r>
            <a:r>
              <a:rPr lang="en-US" sz="2000" dirty="0"/>
              <a:t>, 1–27 (2011).</a:t>
            </a:r>
          </a:p>
          <a:p>
            <a:r>
              <a:rPr lang="en-US" sz="2000" dirty="0"/>
              <a:t>[32] 	</a:t>
            </a:r>
            <a:r>
              <a:rPr lang="en-US" sz="2000" dirty="0">
                <a:hlinkClick r:id="rId2"/>
              </a:rPr>
              <a:t>https://medium.com/@viveksalunkhe80/support-vector-machine-svm-88f360ff5f38</a:t>
            </a:r>
            <a:endParaRPr lang="en-US" sz="2000" dirty="0"/>
          </a:p>
          <a:p>
            <a:r>
              <a:rPr lang="en-US" sz="2000" dirty="0"/>
              <a:t>[33]		Gardner, M. W. &amp; Dorling, S. Artificial neural networks (the multilayer perceptron)—a</a:t>
            </a:r>
          </a:p>
          <a:p>
            <a:r>
              <a:rPr lang="en-US" sz="2000" dirty="0"/>
              <a:t>review of applications in the atmospheric sciences. </a:t>
            </a:r>
            <a:r>
              <a:rPr lang="en-US" sz="2000" i="1" dirty="0"/>
              <a:t>Atmospheric environment </a:t>
            </a:r>
            <a:r>
              <a:rPr lang="en-US" sz="2000" b="1" dirty="0"/>
              <a:t>32</a:t>
            </a:r>
            <a:r>
              <a:rPr lang="en-US" sz="2000" dirty="0"/>
              <a:t>, 2627–</a:t>
            </a:r>
          </a:p>
          <a:p>
            <a:r>
              <a:rPr lang="en-US" sz="2000" dirty="0"/>
              <a:t>2636 (1998).</a:t>
            </a:r>
          </a:p>
          <a:p>
            <a:r>
              <a:rPr lang="en-US" sz="2000" dirty="0"/>
              <a:t>[34]		Wilhelm, F. The idea behind automatic relevance determination and </a:t>
            </a:r>
            <a:r>
              <a:rPr lang="en-US" sz="2000" dirty="0" err="1"/>
              <a:t>bayesian</a:t>
            </a:r>
            <a:r>
              <a:rPr lang="en-US" sz="2000" dirty="0"/>
              <a:t> interpolation.</a:t>
            </a:r>
          </a:p>
          <a:p>
            <a:r>
              <a:rPr lang="en-US" sz="2000" i="1" dirty="0"/>
              <a:t>https://www.youtube.com/watch?v=2gT-Q0NZzoE </a:t>
            </a:r>
            <a:r>
              <a:rPr lang="en-US" sz="2000" dirty="0"/>
              <a:t>(2016).</a:t>
            </a:r>
          </a:p>
          <a:p>
            <a:r>
              <a:rPr lang="en-US" sz="2000" dirty="0"/>
              <a:t>[35]		Wang, J. An intuitive tutorial to gaussian processes regression. </a:t>
            </a:r>
            <a:r>
              <a:rPr lang="en-US" sz="2000" i="1" dirty="0" err="1"/>
              <a:t>arXiv</a:t>
            </a:r>
            <a:r>
              <a:rPr lang="en-US" sz="2000" i="1" dirty="0"/>
              <a:t> preprint</a:t>
            </a:r>
          </a:p>
          <a:p>
            <a:r>
              <a:rPr lang="en-US" sz="2000" i="1" dirty="0"/>
              <a:t>arXiv:2009.10862 </a:t>
            </a:r>
            <a:r>
              <a:rPr lang="en-US" sz="2000" dirty="0"/>
              <a:t>(2020).</a:t>
            </a:r>
          </a:p>
          <a:p>
            <a:r>
              <a:rPr lang="en-US" sz="2000" dirty="0"/>
              <a:t>[36]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Ke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G., Meng, Q., Finley, T., Wang, T., Chen, W., Ma, W., ... &amp; Liu, T. Y. (2017).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Lightgbm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 A highly efficient gradient boosting decision tree.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30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[37]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Chen, T.,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Guestrin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C. (2016, August).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Xgboost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 A scalable tree boosting system.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Proceedings of the 22nd </a:t>
            </a:r>
            <a:r>
              <a:rPr lang="en-US" sz="2000" b="0" i="1" dirty="0" err="1">
                <a:solidFill>
                  <a:srgbClr val="222222"/>
                </a:solidFill>
                <a:effectLst/>
              </a:rPr>
              <a:t>acm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 </a:t>
            </a:r>
            <a:r>
              <a:rPr lang="en-US" sz="2000" b="0" i="1" dirty="0" err="1">
                <a:solidFill>
                  <a:srgbClr val="222222"/>
                </a:solidFill>
                <a:effectLst/>
              </a:rPr>
              <a:t>sigkdd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 international conference on knowledge discovery and data mining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785-794).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[38]		</a:t>
            </a:r>
            <a:r>
              <a:rPr lang="en-US" sz="2000" b="0" i="0" dirty="0" err="1">
                <a:solidFill>
                  <a:srgbClr val="404040"/>
                </a:solidFill>
                <a:effectLst/>
              </a:rPr>
              <a:t>Servén</a:t>
            </a:r>
            <a:r>
              <a:rPr lang="en-US" sz="2000" b="0" i="0" dirty="0">
                <a:solidFill>
                  <a:srgbClr val="404040"/>
                </a:solidFill>
                <a:effectLst/>
              </a:rPr>
              <a:t> D., </a:t>
            </a:r>
            <a:r>
              <a:rPr lang="en-US" sz="2000" b="0" i="0" dirty="0" err="1">
                <a:solidFill>
                  <a:srgbClr val="404040"/>
                </a:solidFill>
                <a:effectLst/>
              </a:rPr>
              <a:t>Brummitt</a:t>
            </a:r>
            <a:r>
              <a:rPr lang="en-US" sz="2000" b="0" i="0" dirty="0">
                <a:solidFill>
                  <a:srgbClr val="404040"/>
                </a:solidFill>
                <a:effectLst/>
              </a:rPr>
              <a:t> C. (2018). </a:t>
            </a:r>
            <a:r>
              <a:rPr lang="en-US" sz="2000" b="0" i="0" dirty="0" err="1">
                <a:solidFill>
                  <a:srgbClr val="404040"/>
                </a:solidFill>
                <a:effectLst/>
              </a:rPr>
              <a:t>pyGAM</a:t>
            </a:r>
            <a:r>
              <a:rPr lang="en-US" sz="2000" b="0" i="0" dirty="0">
                <a:solidFill>
                  <a:srgbClr val="404040"/>
                </a:solidFill>
                <a:effectLst/>
              </a:rPr>
              <a:t>: Generalized Additive Models in Python. </a:t>
            </a:r>
            <a:r>
              <a:rPr lang="en-US" sz="2000" b="0" i="0" dirty="0" err="1">
                <a:solidFill>
                  <a:srgbClr val="404040"/>
                </a:solidFill>
                <a:effectLst/>
              </a:rPr>
              <a:t>Zenodo</a:t>
            </a:r>
            <a:r>
              <a:rPr lang="en-US" sz="2000" b="0" i="0" dirty="0">
                <a:solidFill>
                  <a:srgbClr val="404040"/>
                </a:solidFill>
                <a:effectLst/>
              </a:rPr>
              <a:t>. </a:t>
            </a:r>
            <a:r>
              <a:rPr lang="en-US" sz="2000" b="0" i="0" u="none" strike="noStrike" dirty="0">
                <a:solidFill>
                  <a:srgbClr val="2980B9"/>
                </a:solidFill>
                <a:effectLst/>
                <a:hlinkClick r:id="rId2"/>
              </a:rPr>
              <a:t>DOI: 10.5281/zenodo.1208723</a:t>
            </a:r>
            <a:r>
              <a:rPr lang="en-US" sz="2000" b="0" i="0" u="none" strike="noStrike" dirty="0">
                <a:solidFill>
                  <a:srgbClr val="2980B9"/>
                </a:solidFill>
                <a:effectLst/>
              </a:rPr>
              <a:t> </a:t>
            </a:r>
          </a:p>
          <a:p>
            <a:r>
              <a:rPr lang="en-US" sz="2000" dirty="0"/>
              <a:t>[39]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Pedregosa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Varoquaux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G.,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Gramfort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A., Michel, V.,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Thirion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B., Grisel, O., ...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Duchesnay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E. (2011). Scikit-learn: Machine learning in Python.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the Journal of machine Learning research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2825-2830.</a:t>
            </a:r>
          </a:p>
          <a:p>
            <a:r>
              <a:rPr lang="en-US" sz="2000" u="none" strike="noStrike" dirty="0">
                <a:solidFill>
                  <a:srgbClr val="222222"/>
                </a:solidFill>
              </a:rPr>
              <a:t>[40]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Feurer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M., Klein, A.,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Eggensperger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K.,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Springenberg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J., Blum, M.,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Hutter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F. (2015). Efficient and robust automated machine learning.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28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r>
              <a:rPr lang="en-US" sz="2000" u="none" strike="noStrike" dirty="0">
                <a:solidFill>
                  <a:srgbClr val="222222"/>
                </a:solidFill>
              </a:rPr>
              <a:t>[41]		</a:t>
            </a:r>
            <a:r>
              <a:rPr lang="en-US" sz="2000" dirty="0">
                <a:hlinkClick r:id="rId3"/>
              </a:rPr>
              <a:t>https://www.freecodecamp.org/news/how-to-use-the-tree-based-algorithm-for-machine-learning/</a:t>
            </a:r>
            <a:endParaRPr lang="en-US" sz="2000" dirty="0"/>
          </a:p>
          <a:p>
            <a:r>
              <a:rPr lang="en-US" sz="2000" b="0" i="0" u="none" strike="noStrike" dirty="0">
                <a:effectLst/>
              </a:rPr>
              <a:t>[42]		</a:t>
            </a:r>
            <a:r>
              <a:rPr lang="en-US" sz="2000" dirty="0">
                <a:hlinkClick r:id="rId4"/>
              </a:rPr>
              <a:t>https://online.stat.psu.edu/stat508/book/export/html/696</a:t>
            </a:r>
            <a:endParaRPr lang="en-US" sz="2000" dirty="0"/>
          </a:p>
          <a:p>
            <a:r>
              <a:rPr lang="en-US" sz="2000" b="0" i="0" u="none" strike="noStrike" dirty="0">
                <a:effectLst/>
              </a:rPr>
              <a:t>[43]		</a:t>
            </a:r>
            <a:r>
              <a:rPr lang="en-US" sz="2000" dirty="0">
                <a:hlinkClick r:id="rId5"/>
              </a:rPr>
              <a:t>https://towardsdatascience.com/from-linear-regression-to-ridge-regression-the-lasso-and-the-elastic-net-4eaecaf5f7e6</a:t>
            </a:r>
            <a:endParaRPr lang="en-US" sz="2000" dirty="0"/>
          </a:p>
          <a:p>
            <a:r>
              <a:rPr lang="en-US" sz="2000" b="0" i="0" u="none" strike="noStrike" dirty="0">
                <a:effectLst/>
              </a:rPr>
              <a:t>[44]		</a:t>
            </a:r>
            <a:r>
              <a:rPr lang="en-US" sz="2000" dirty="0">
                <a:hlinkClick r:id="rId6"/>
              </a:rPr>
              <a:t>https://towardsdatascience.com/understanding-adaboost-2f94f22d5bfe</a:t>
            </a:r>
            <a:endParaRPr lang="en-US" sz="2000" dirty="0"/>
          </a:p>
          <a:p>
            <a:r>
              <a:rPr lang="en-US" sz="2000" b="0" i="0" u="none" strike="noStrike" dirty="0">
                <a:effectLst/>
              </a:rPr>
              <a:t>[45]		</a:t>
            </a:r>
            <a:r>
              <a:rPr lang="en-US" sz="2000" dirty="0">
                <a:hlinkClick r:id="rId7"/>
              </a:rPr>
              <a:t>https://towardsdatascience.com/knn-visualization-in-just-13-lines-of-code-32820d72c6b6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 txBox="1">
            <a:spLocks/>
          </p:cNvSpPr>
          <p:nvPr/>
        </p:nvSpPr>
        <p:spPr>
          <a:xfrm>
            <a:off x="339320" y="183757"/>
            <a:ext cx="603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84A27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Reference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320" y="1261929"/>
            <a:ext cx="113714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[46]		</a:t>
            </a:r>
            <a:r>
              <a:rPr lang="en-US" sz="2000" dirty="0">
                <a:hlinkClick r:id="rId2"/>
              </a:rPr>
              <a:t>https://suniljangirblog.wordpress.com/2018/12/13/variants-of-gradient-descent/</a:t>
            </a:r>
            <a:endParaRPr lang="en-US" sz="2000" b="0" i="0" u="none" strike="noStrike" dirty="0">
              <a:effectLst/>
            </a:endParaRPr>
          </a:p>
          <a:p>
            <a:r>
              <a:rPr lang="en-US" sz="2000" dirty="0"/>
              <a:t>[47]		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Liaw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R., Liang, E., Nishihara, R., Moritz, P., Gonzalez, J. E.,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Stoica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I. (2018). Tune: A research platform for distributed model selection and training. </a:t>
            </a:r>
            <a:r>
              <a:rPr lang="en-US" sz="20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 preprint arXiv:1807.05118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[48]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Abadi, M., Barham, P., Chen, J., Chen, Z., Davis, A., Dean, J., ... &amp; Zheng, X. (2016). {TensorFlow}: a system for {Large-Scale} machine learning.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12th USENIX symposium on operating systems design and implementation (OSDI 16)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265-283).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[49]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Paszke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A., Gross, S., Massa, F.,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Lerer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A., Bradbury, J.,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Chanan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G., ... &amp;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Chintala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S. (2019).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Pytorch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 An imperative style, high-performance deep learning library.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32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r>
              <a:rPr lang="en-US" sz="2000" dirty="0">
                <a:solidFill>
                  <a:srgbClr val="222222"/>
                </a:solidFill>
              </a:rPr>
              <a:t>[50]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Akiba, T., Sano, S., Yanase, T.,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Ohta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T., &amp; Koyama, M. (2019, July).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Optuna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 A next-generation hyperparameter optimization framework.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Proceedings of the 25th ACM SIGKDD international conference on knowledge discovery &amp; data mining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(pp. 2623-2631).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solidFill>
                  <a:srgbClr val="222222"/>
                </a:solidFill>
              </a:rPr>
              <a:t>[51]		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Bergstra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J.,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Yamins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 D., &amp; Cox, D. D. (2013, June).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Hyperopt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: A python library for optimizing the hyperparameters of machine learning algorithms. In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Proceedings of the 12th Python in science conference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 (Vol. 13, p. 20).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5BD6-F5D5-4419-A02E-ED385EF4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46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2005B0E2-9148-C82C-E625-82F288120CCA}"/>
              </a:ext>
            </a:extLst>
          </p:cNvPr>
          <p:cNvSpPr txBox="1"/>
          <p:nvPr/>
        </p:nvSpPr>
        <p:spPr>
          <a:xfrm>
            <a:off x="410263" y="421579"/>
            <a:ext cx="1137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code files, report and presentations are available at: </a:t>
            </a:r>
            <a:r>
              <a:rPr lang="en-US" sz="2000" dirty="0">
                <a:hlinkClick r:id="rId2"/>
              </a:rPr>
              <a:t>https://github.com/PanyiDong/My_AutoML.git</a:t>
            </a:r>
            <a:endParaRPr lang="en-US" sz="2000" dirty="0"/>
          </a:p>
          <a:p>
            <a:endParaRPr lang="en-US" sz="2000" b="0" i="0" u="none" strike="noStrike" dirty="0">
              <a:effectLst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0BD726-E324-DBF4-86DB-C1867355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27" y="1007944"/>
            <a:ext cx="5690477" cy="4842112"/>
          </a:xfrm>
          <a:prstGeom prst="rect">
            <a:avLst/>
          </a:prstGeom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3194FA84-E5DC-50F8-F938-48182DD3BE5A}"/>
              </a:ext>
            </a:extLst>
          </p:cNvPr>
          <p:cNvSpPr txBox="1"/>
          <p:nvPr/>
        </p:nvSpPr>
        <p:spPr>
          <a:xfrm>
            <a:off x="8554522" y="5090694"/>
            <a:ext cx="315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Tutorials on installment, usage are all available at the page.</a:t>
            </a:r>
            <a:endParaRPr lang="en-US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6000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5320" y="2269495"/>
            <a:ext cx="5554414" cy="1325563"/>
          </a:xfrm>
        </p:spPr>
        <p:txBody>
          <a:bodyPr>
            <a:noAutofit/>
          </a:bodyPr>
          <a:lstStyle/>
          <a:p>
            <a:r>
              <a:rPr lang="en-US" sz="9600" dirty="0"/>
              <a:t>Thanks!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9D62B-7AF3-4D22-A2EF-CC4B0792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0628" y="2571776"/>
            <a:ext cx="6741613" cy="1325563"/>
          </a:xfrm>
        </p:spPr>
        <p:txBody>
          <a:bodyPr>
            <a:noAutofit/>
          </a:bodyPr>
          <a:lstStyle/>
          <a:p>
            <a:r>
              <a:rPr lang="en-US" sz="9600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2415C-68BD-46C3-93AB-846BA532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1. Introduction to </a:t>
            </a:r>
            <a:r>
              <a:rPr lang="en-US" dirty="0" err="1"/>
              <a:t>A</a:t>
            </a:r>
            <a:r>
              <a:rPr lang="en-US" altLang="zh-CN" dirty="0" err="1"/>
              <a:t>utoML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04CC003-7A8B-D711-964D-B421BB271A0D}"/>
              </a:ext>
            </a:extLst>
          </p:cNvPr>
          <p:cNvSpPr txBox="1"/>
          <p:nvPr/>
        </p:nvSpPr>
        <p:spPr>
          <a:xfrm>
            <a:off x="900371" y="1646121"/>
            <a:ext cx="106629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criteria of AutoML:</a:t>
            </a:r>
          </a:p>
          <a:p>
            <a:endParaRPr lang="en-US" sz="2000" dirty="0"/>
          </a:p>
          <a:p>
            <a:r>
              <a:rPr lang="en-US" sz="2000" dirty="0"/>
              <a:t>	(1)	</a:t>
            </a:r>
            <a:r>
              <a:rPr lang="en-US" sz="2000" b="1" dirty="0"/>
              <a:t>Better Performance</a:t>
            </a:r>
          </a:p>
          <a:p>
            <a:r>
              <a:rPr lang="en-US" sz="2000" dirty="0"/>
              <a:t>		What’s a proper search space; How the model/hyperparameter evaluated;</a:t>
            </a:r>
          </a:p>
          <a:p>
            <a:r>
              <a:rPr lang="en-US" sz="2000" dirty="0"/>
              <a:t>		Better model search algorithms, hyperparameter optimization algorithms; …</a:t>
            </a:r>
          </a:p>
          <a:p>
            <a:endParaRPr lang="en-US" sz="2000" dirty="0"/>
          </a:p>
          <a:p>
            <a:r>
              <a:rPr lang="en-US" sz="2000" dirty="0"/>
              <a:t>	(2)	</a:t>
            </a:r>
            <a:r>
              <a:rPr lang="en-US" sz="2000" b="1" dirty="0"/>
              <a:t>Higher Efficiency</a:t>
            </a:r>
          </a:p>
          <a:p>
            <a:r>
              <a:rPr lang="en-US" sz="2000" dirty="0"/>
              <a:t>		AutoML usually evaluate by training multiple models, how to more efficiently assess</a:t>
            </a:r>
          </a:p>
          <a:p>
            <a:r>
              <a:rPr lang="en-US" sz="2000" dirty="0"/>
              <a:t>		(or sometimes with limited computation resources)</a:t>
            </a:r>
          </a:p>
          <a:p>
            <a:endParaRPr lang="en-US" sz="2000" dirty="0"/>
          </a:p>
          <a:p>
            <a:r>
              <a:rPr lang="en-US" sz="2000" dirty="0"/>
              <a:t>	(3)	</a:t>
            </a:r>
            <a:r>
              <a:rPr lang="en-US" sz="2000" b="1" dirty="0"/>
              <a:t>Ease of use, Robustness</a:t>
            </a:r>
          </a:p>
          <a:p>
            <a:r>
              <a:rPr lang="en-US" sz="2000" dirty="0"/>
              <a:t>		The goal is to ease expertise required, a robust AutoML for all possible scenarios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2665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1. Introduction to </a:t>
            </a:r>
            <a:r>
              <a:rPr lang="en-US" dirty="0" err="1"/>
              <a:t>A</a:t>
            </a:r>
            <a:r>
              <a:rPr lang="en-US" altLang="zh-CN" dirty="0" err="1"/>
              <a:t>utoML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04CC003-7A8B-D711-964D-B421BB271A0D}"/>
              </a:ext>
            </a:extLst>
          </p:cNvPr>
          <p:cNvSpPr txBox="1"/>
          <p:nvPr/>
        </p:nvSpPr>
        <p:spPr>
          <a:xfrm>
            <a:off x="900371" y="1646121"/>
            <a:ext cx="106629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AutoML pipeline: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(1)	Complete, fully functional processing and model tuning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AutoNum type="arabicParenBoth" startAt="2"/>
            </a:pPr>
            <a:r>
              <a:rPr lang="en-US" sz="2000" dirty="0"/>
              <a:t>Special treatment for imbalanced datasets</a:t>
            </a:r>
          </a:p>
          <a:p>
            <a:pPr marL="457200" indent="-457200">
              <a:buAutoNum type="arabicParenBoth" startAt="2"/>
            </a:pPr>
            <a:endParaRPr lang="en-US" sz="2000" dirty="0"/>
          </a:p>
          <a:p>
            <a:pPr marL="457200" indent="-457200">
              <a:buAutoNum type="arabicParenBoth" startAt="2"/>
            </a:pPr>
            <a:endParaRPr lang="en-US" sz="2000" dirty="0"/>
          </a:p>
          <a:p>
            <a:pPr marL="457200" indent="-457200">
              <a:buAutoNum type="arabicParenBoth" startAt="2"/>
            </a:pPr>
            <a:r>
              <a:rPr lang="en-US" sz="2000" dirty="0"/>
              <a:t>Record training process and store the optimal pipeline for continued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5419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>
            <a:extLst>
              <a:ext uri="{FF2B5EF4-FFF2-40B4-BE49-F238E27FC236}">
                <a16:creationId xmlns:a16="http://schemas.microsoft.com/office/drawing/2014/main" id="{8A83F80C-4C27-B1D0-8BE9-9DEF74005EE6}"/>
              </a:ext>
            </a:extLst>
          </p:cNvPr>
          <p:cNvSpPr txBox="1"/>
          <p:nvPr/>
        </p:nvSpPr>
        <p:spPr>
          <a:xfrm>
            <a:off x="900371" y="1690688"/>
            <a:ext cx="106629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Encoding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Data Imputation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Data Balancing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Data Scaling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Feature Selection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Classification/Regression Models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Model Selection and Hyperparameter Optimization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 Components &amp; </a:t>
            </a:r>
            <a:r>
              <a:rPr lang="en-US" dirty="0" err="1"/>
              <a:t>Pipline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1E159C-06EE-7D6A-65EC-4461F3019772}"/>
              </a:ext>
            </a:extLst>
          </p:cNvPr>
          <p:cNvGrpSpPr/>
          <p:nvPr/>
        </p:nvGrpSpPr>
        <p:grpSpPr>
          <a:xfrm>
            <a:off x="3964297" y="1805575"/>
            <a:ext cx="914400" cy="2260949"/>
            <a:chOff x="3782549" y="1817441"/>
            <a:chExt cx="914400" cy="2584174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861311A-3E65-ED7C-99B4-BBAB059ACD9E}"/>
                </a:ext>
              </a:extLst>
            </p:cNvPr>
            <p:cNvCxnSpPr/>
            <p:nvPr/>
          </p:nvCxnSpPr>
          <p:spPr>
            <a:xfrm rot="16200000" flipH="1">
              <a:off x="2947662" y="2652328"/>
              <a:ext cx="2584174" cy="914400"/>
            </a:xfrm>
            <a:prstGeom prst="bentConnector3">
              <a:avLst>
                <a:gd name="adj1" fmla="val -33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E8604E-2BBA-A09A-4A0B-D32912A738EE}"/>
                </a:ext>
              </a:extLst>
            </p:cNvPr>
            <p:cNvCxnSpPr/>
            <p:nvPr/>
          </p:nvCxnSpPr>
          <p:spPr>
            <a:xfrm flipH="1">
              <a:off x="3782549" y="4401615"/>
              <a:ext cx="914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5">
            <a:extLst>
              <a:ext uri="{FF2B5EF4-FFF2-40B4-BE49-F238E27FC236}">
                <a16:creationId xmlns:a16="http://schemas.microsoft.com/office/drawing/2014/main" id="{DD56C539-34A6-3D27-6E44-CBF02AB98078}"/>
              </a:ext>
            </a:extLst>
          </p:cNvPr>
          <p:cNvSpPr txBox="1"/>
          <p:nvPr/>
        </p:nvSpPr>
        <p:spPr>
          <a:xfrm>
            <a:off x="4974924" y="2729107"/>
            <a:ext cx="104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32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01B7-B94D-144E-BD32-1361BF0BF2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17" y="365125"/>
            <a:ext cx="11482387" cy="1325563"/>
          </a:xfrm>
        </p:spPr>
        <p:txBody>
          <a:bodyPr/>
          <a:lstStyle/>
          <a:p>
            <a:r>
              <a:rPr lang="en-US" dirty="0"/>
              <a:t>2. Components &amp;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DA7E4-2050-4415-96E9-51CBBA5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6C45-97B4-7545-8562-07255BCE2FE0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CA00EB-3F80-6BDD-5B53-62FA4686C884}"/>
              </a:ext>
            </a:extLst>
          </p:cNvPr>
          <p:cNvGrpSpPr/>
          <p:nvPr/>
        </p:nvGrpSpPr>
        <p:grpSpPr>
          <a:xfrm>
            <a:off x="257528" y="1733041"/>
            <a:ext cx="11127915" cy="4146667"/>
            <a:chOff x="257528" y="1733041"/>
            <a:chExt cx="11127915" cy="414666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EB8E439D-82CD-EED1-161D-4157D284F288}"/>
                </a:ext>
              </a:extLst>
            </p:cNvPr>
            <p:cNvSpPr/>
            <p:nvPr/>
          </p:nvSpPr>
          <p:spPr>
            <a:xfrm>
              <a:off x="3589446" y="2856790"/>
              <a:ext cx="5866927" cy="9882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CCC4644-EABA-21D8-127E-86AB9BF5429C}"/>
                </a:ext>
              </a:extLst>
            </p:cNvPr>
            <p:cNvSpPr/>
            <p:nvPr/>
          </p:nvSpPr>
          <p:spPr>
            <a:xfrm>
              <a:off x="257528" y="3136368"/>
              <a:ext cx="1400886" cy="43007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Tabular Data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F4C38B7-A5DC-2B6D-11DB-1FADBBCF8735}"/>
                </a:ext>
              </a:extLst>
            </p:cNvPr>
            <p:cNvSpPr/>
            <p:nvPr/>
          </p:nvSpPr>
          <p:spPr>
            <a:xfrm>
              <a:off x="3766495" y="3136368"/>
              <a:ext cx="2251029" cy="43007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Model &amp; Hyperparameter setting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77418D-D5E5-30CE-90FE-CE485C51061E}"/>
                </a:ext>
              </a:extLst>
            </p:cNvPr>
            <p:cNvCxnSpPr>
              <a:stCxn id="24" idx="3"/>
              <a:endCxn id="27" idx="1"/>
            </p:cNvCxnSpPr>
            <p:nvPr/>
          </p:nvCxnSpPr>
          <p:spPr>
            <a:xfrm>
              <a:off x="1658414" y="3351405"/>
              <a:ext cx="21080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836EA9A-B9F1-7547-646C-5D539E9FEC0D}"/>
                </a:ext>
              </a:extLst>
            </p:cNvPr>
            <p:cNvCxnSpPr>
              <a:cxnSpLocks/>
              <a:stCxn id="40" idx="2"/>
              <a:endCxn id="27" idx="1"/>
            </p:cNvCxnSpPr>
            <p:nvPr/>
          </p:nvCxnSpPr>
          <p:spPr>
            <a:xfrm rot="16200000" flipH="1">
              <a:off x="2864355" y="2449265"/>
              <a:ext cx="430076" cy="137420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B73574-95B6-CB42-57CC-581364DF13E9}"/>
                </a:ext>
              </a:extLst>
            </p:cNvPr>
            <p:cNvSpPr/>
            <p:nvPr/>
          </p:nvSpPr>
          <p:spPr>
            <a:xfrm>
              <a:off x="1523692" y="1733041"/>
              <a:ext cx="1737197" cy="3877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Preprocessing &amp; Models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45EC79B-BE02-6C77-3FD1-3A5A14FD18FF}"/>
                </a:ext>
              </a:extLst>
            </p:cNvPr>
            <p:cNvSpPr/>
            <p:nvPr/>
          </p:nvSpPr>
          <p:spPr>
            <a:xfrm>
              <a:off x="1770750" y="2459225"/>
              <a:ext cx="1243081" cy="462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Hyperparameter Search Space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376635-0133-0687-2CAE-AFAEEC91003E}"/>
                </a:ext>
              </a:extLst>
            </p:cNvPr>
            <p:cNvCxnSpPr>
              <a:stCxn id="33" idx="2"/>
              <a:endCxn id="40" idx="0"/>
            </p:cNvCxnSpPr>
            <p:nvPr/>
          </p:nvCxnSpPr>
          <p:spPr>
            <a:xfrm>
              <a:off x="2392291" y="2120765"/>
              <a:ext cx="0" cy="338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DB6144-7AB6-8B73-0349-DAF3B616912B}"/>
                </a:ext>
              </a:extLst>
            </p:cNvPr>
            <p:cNvSpPr/>
            <p:nvPr/>
          </p:nvSpPr>
          <p:spPr>
            <a:xfrm>
              <a:off x="6224485" y="3181164"/>
              <a:ext cx="1414447" cy="3404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Preprocessing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CD50E9-9081-1BD6-BE9B-AAAF7BD5315C}"/>
                </a:ext>
              </a:extLst>
            </p:cNvPr>
            <p:cNvCxnSpPr>
              <a:stCxn id="27" idx="3"/>
              <a:endCxn id="46" idx="1"/>
            </p:cNvCxnSpPr>
            <p:nvPr/>
          </p:nvCxnSpPr>
          <p:spPr>
            <a:xfrm>
              <a:off x="6017524" y="3351405"/>
              <a:ext cx="206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DBB3466-393E-D01C-016A-E5EF5C286C5C}"/>
                </a:ext>
              </a:extLst>
            </p:cNvPr>
            <p:cNvSpPr/>
            <p:nvPr/>
          </p:nvSpPr>
          <p:spPr>
            <a:xfrm>
              <a:off x="7845893" y="3204464"/>
              <a:ext cx="1485531" cy="2926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Model Training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1302798-2BC5-DEC0-65F5-05DB43CEDE51}"/>
                </a:ext>
              </a:extLst>
            </p:cNvPr>
            <p:cNvCxnSpPr>
              <a:stCxn id="46" idx="3"/>
              <a:endCxn id="49" idx="1"/>
            </p:cNvCxnSpPr>
            <p:nvPr/>
          </p:nvCxnSpPr>
          <p:spPr>
            <a:xfrm flipV="1">
              <a:off x="7638932" y="3350780"/>
              <a:ext cx="206961" cy="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F6D3C6-F691-DF15-E896-32070176B0AF}"/>
                </a:ext>
              </a:extLst>
            </p:cNvPr>
            <p:cNvSpPr txBox="1"/>
            <p:nvPr/>
          </p:nvSpPr>
          <p:spPr>
            <a:xfrm>
              <a:off x="5886679" y="3852586"/>
              <a:ext cx="2090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Tasks per evaluation</a:t>
              </a: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237A46A9-5656-843A-1EB9-C90150AFDCFB}"/>
                </a:ext>
              </a:extLst>
            </p:cNvPr>
            <p:cNvSpPr/>
            <p:nvPr/>
          </p:nvSpPr>
          <p:spPr>
            <a:xfrm>
              <a:off x="9716551" y="2856666"/>
              <a:ext cx="1545845" cy="98822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Whether budget depleted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EC96CB-763A-D839-32E2-DC51CD478FDD}"/>
                </a:ext>
              </a:extLst>
            </p:cNvPr>
            <p:cNvCxnSpPr>
              <a:stCxn id="49" idx="3"/>
              <a:endCxn id="54" idx="1"/>
            </p:cNvCxnSpPr>
            <p:nvPr/>
          </p:nvCxnSpPr>
          <p:spPr>
            <a:xfrm>
              <a:off x="9331424" y="3350780"/>
              <a:ext cx="3851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334C2FAE-89DC-32CD-713D-F4826299A0F2}"/>
                </a:ext>
              </a:extLst>
            </p:cNvPr>
            <p:cNvCxnSpPr>
              <a:stCxn id="54" idx="0"/>
            </p:cNvCxnSpPr>
            <p:nvPr/>
          </p:nvCxnSpPr>
          <p:spPr>
            <a:xfrm rot="16200000" flipH="1" flipV="1">
              <a:off x="6562383" y="-576311"/>
              <a:ext cx="494114" cy="7360068"/>
            </a:xfrm>
            <a:prstGeom prst="bentConnector4">
              <a:avLst>
                <a:gd name="adj1" fmla="val -63506"/>
                <a:gd name="adj2" fmla="val 10008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253368-6927-9D6E-6F30-A214C61145B5}"/>
                </a:ext>
              </a:extLst>
            </p:cNvPr>
            <p:cNvSpPr txBox="1"/>
            <p:nvPr/>
          </p:nvSpPr>
          <p:spPr>
            <a:xfrm>
              <a:off x="10489474" y="2571849"/>
              <a:ext cx="3724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3EC8992-7BA9-06EC-D552-91392625FDA6}"/>
                </a:ext>
              </a:extLst>
            </p:cNvPr>
            <p:cNvSpPr/>
            <p:nvPr/>
          </p:nvSpPr>
          <p:spPr>
            <a:xfrm>
              <a:off x="9592663" y="5030050"/>
              <a:ext cx="1792779" cy="31713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Optimal Settings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F27347A-8A7E-4DAB-0C78-A4F8A4F371B9}"/>
                </a:ext>
              </a:extLst>
            </p:cNvPr>
            <p:cNvSpPr/>
            <p:nvPr/>
          </p:nvSpPr>
          <p:spPr>
            <a:xfrm>
              <a:off x="9592664" y="4497527"/>
              <a:ext cx="1792779" cy="31714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Records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10D234-57F8-CE11-02E3-CFE9E8465C93}"/>
                </a:ext>
              </a:extLst>
            </p:cNvPr>
            <p:cNvCxnSpPr>
              <a:stCxn id="54" idx="2"/>
              <a:endCxn id="63" idx="0"/>
            </p:cNvCxnSpPr>
            <p:nvPr/>
          </p:nvCxnSpPr>
          <p:spPr>
            <a:xfrm flipH="1">
              <a:off x="10489054" y="3844894"/>
              <a:ext cx="420" cy="6526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6E95E09-17F1-F2D8-140D-BD1C527F5575}"/>
                </a:ext>
              </a:extLst>
            </p:cNvPr>
            <p:cNvSpPr/>
            <p:nvPr/>
          </p:nvSpPr>
          <p:spPr>
            <a:xfrm>
              <a:off x="9592664" y="5562570"/>
              <a:ext cx="1792778" cy="31713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Pipeline</a:t>
              </a:r>
            </a:p>
          </p:txBody>
        </p:sp>
      </p:grpSp>
      <p:sp>
        <p:nvSpPr>
          <p:cNvPr id="28" name="文本框 5">
            <a:extLst>
              <a:ext uri="{FF2B5EF4-FFF2-40B4-BE49-F238E27FC236}">
                <a16:creationId xmlns:a16="http://schemas.microsoft.com/office/drawing/2014/main" id="{1BE1FD25-77D8-A1C6-18B3-58BD0E8E728B}"/>
              </a:ext>
            </a:extLst>
          </p:cNvPr>
          <p:cNvSpPr txBox="1"/>
          <p:nvPr/>
        </p:nvSpPr>
        <p:spPr>
          <a:xfrm>
            <a:off x="4803374" y="5238192"/>
            <a:ext cx="276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Our AutoML pipeline workflow</a:t>
            </a:r>
          </a:p>
        </p:txBody>
      </p:sp>
    </p:spTree>
    <p:extLst>
      <p:ext uri="{BB962C8B-B14F-4D97-AF65-F5344CB8AC3E}">
        <p14:creationId xmlns:p14="http://schemas.microsoft.com/office/powerpoint/2010/main" val="27683828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niversity of Illinois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4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A467FE-6F50-074F-B654-36E3EAF61250}" vid="{04F66095-14F1-444A-B203-39EB832485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1904</TotalTime>
  <Words>5016</Words>
  <Application>Microsoft Office PowerPoint</Application>
  <PresentationFormat>Widescreen</PresentationFormat>
  <Paragraphs>604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Georgia</vt:lpstr>
      <vt:lpstr>Custom Design</vt:lpstr>
      <vt:lpstr>工作表</vt:lpstr>
      <vt:lpstr>Worksheet</vt:lpstr>
      <vt:lpstr>Automated Machine Learning (AutoML) in Insurance</vt:lpstr>
      <vt:lpstr>1. Introduction to AutoML</vt:lpstr>
      <vt:lpstr>1. Introduction to AutoML</vt:lpstr>
      <vt:lpstr>1. Introduction to AutoML</vt:lpstr>
      <vt:lpstr>PowerPoint Presentation</vt:lpstr>
      <vt:lpstr>1. Introduction to AutoML</vt:lpstr>
      <vt:lpstr>1. Introduction to AutoML</vt:lpstr>
      <vt:lpstr>2. Components &amp; Pipline</vt:lpstr>
      <vt:lpstr>2. Components &amp; Pipeline</vt:lpstr>
      <vt:lpstr>2.1. Data Encoding</vt:lpstr>
      <vt:lpstr>2.2. Data Imputation</vt:lpstr>
      <vt:lpstr>2.2. Data Imputation</vt:lpstr>
      <vt:lpstr>2.2. Data Imputation</vt:lpstr>
      <vt:lpstr>2.2. Data Imputation</vt:lpstr>
      <vt:lpstr>2.3. Data Balancing</vt:lpstr>
      <vt:lpstr>2.3. Data Balancing</vt:lpstr>
      <vt:lpstr>2.3. Data Balancing</vt:lpstr>
      <vt:lpstr>2.3. Data Balancing</vt:lpstr>
      <vt:lpstr>2.4. Data Scaling</vt:lpstr>
      <vt:lpstr>2.4. Data Scaling</vt:lpstr>
      <vt:lpstr>2.5. Feature Selection</vt:lpstr>
      <vt:lpstr>2.5. Feature Selection</vt:lpstr>
      <vt:lpstr>2.5. Feature Selection</vt:lpstr>
      <vt:lpstr>2.5. Feature Selection</vt:lpstr>
      <vt:lpstr>2.5. Feature Selection</vt:lpstr>
      <vt:lpstr>2.6.1. Classification Models</vt:lpstr>
      <vt:lpstr>2.6.1. Classification Models</vt:lpstr>
      <vt:lpstr>2.6.1. Classification Models</vt:lpstr>
      <vt:lpstr>2.6.1. Classification Models</vt:lpstr>
      <vt:lpstr>2.6.2. Regression Models</vt:lpstr>
      <vt:lpstr>2.6.2. Regression Models</vt:lpstr>
      <vt:lpstr>2.6.2. Regression Models</vt:lpstr>
      <vt:lpstr>2.6.2. Regression Models</vt:lpstr>
      <vt:lpstr>2.7. Model Selection &amp; Hyperparameter Optimization</vt:lpstr>
      <vt:lpstr>2.7. Model Selection &amp; Hyperparameter Optimization</vt:lpstr>
      <vt:lpstr>2.7. Model Selection &amp; Hyperparameter Optimization</vt:lpstr>
      <vt:lpstr>2.7.1. Model Ensemble</vt:lpstr>
      <vt:lpstr>3. Experiments</vt:lpstr>
      <vt:lpstr>3. Experiments</vt:lpstr>
      <vt:lpstr>3. Experiments</vt:lpstr>
      <vt:lpstr>3. Experiments</vt:lpstr>
      <vt:lpstr>3. Experiments</vt:lpstr>
      <vt:lpstr>3. Experiments</vt:lpstr>
      <vt:lpstr>3. Experiments</vt:lpstr>
      <vt:lpstr>4. Summary &amp;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Machine Learning (AutoML) --Fall 2021 IRisk Lab Project</dc:title>
  <dc:creator>Administrator</dc:creator>
  <cp:lastModifiedBy>Dong Panyi</cp:lastModifiedBy>
  <cp:revision>47</cp:revision>
  <dcterms:created xsi:type="dcterms:W3CDTF">2021-12-05T18:50:19Z</dcterms:created>
  <dcterms:modified xsi:type="dcterms:W3CDTF">2022-07-31T23:30:38Z</dcterms:modified>
</cp:coreProperties>
</file>